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85" r:id="rId6"/>
    <p:sldId id="277" r:id="rId7"/>
    <p:sldId id="286" r:id="rId8"/>
    <p:sldId id="312" r:id="rId9"/>
    <p:sldId id="313" r:id="rId10"/>
    <p:sldId id="288" r:id="rId11"/>
    <p:sldId id="287" r:id="rId12"/>
    <p:sldId id="289" r:id="rId13"/>
    <p:sldId id="314" r:id="rId14"/>
    <p:sldId id="315" r:id="rId15"/>
    <p:sldId id="316" r:id="rId16"/>
    <p:sldId id="290" r:id="rId17"/>
    <p:sldId id="295" r:id="rId18"/>
    <p:sldId id="291" r:id="rId19"/>
    <p:sldId id="317" r:id="rId20"/>
    <p:sldId id="318" r:id="rId21"/>
    <p:sldId id="296" r:id="rId22"/>
    <p:sldId id="320" r:id="rId23"/>
    <p:sldId id="297" r:id="rId24"/>
    <p:sldId id="321" r:id="rId25"/>
    <p:sldId id="319" r:id="rId26"/>
    <p:sldId id="323" r:id="rId27"/>
    <p:sldId id="299" r:id="rId28"/>
    <p:sldId id="300" r:id="rId29"/>
    <p:sldId id="298" r:id="rId30"/>
    <p:sldId id="324" r:id="rId31"/>
    <p:sldId id="325" r:id="rId32"/>
    <p:sldId id="301" r:id="rId33"/>
    <p:sldId id="302" r:id="rId34"/>
    <p:sldId id="307" r:id="rId35"/>
    <p:sldId id="328" r:id="rId36"/>
    <p:sldId id="326" r:id="rId37"/>
    <p:sldId id="327" r:id="rId38"/>
    <p:sldId id="329" r:id="rId39"/>
    <p:sldId id="330" r:id="rId40"/>
    <p:sldId id="308" r:id="rId41"/>
    <p:sldId id="304" r:id="rId42"/>
    <p:sldId id="305" r:id="rId43"/>
    <p:sldId id="331" r:id="rId44"/>
    <p:sldId id="332" r:id="rId45"/>
    <p:sldId id="333" r:id="rId46"/>
  </p:sldIdLst>
  <p:sldSz cx="9144000" cy="5143500" type="screen16x9"/>
  <p:notesSz cx="6858000" cy="9144000"/>
  <p:embeddedFontLst>
    <p:embeddedFont>
      <p:font typeface="Caveat Brush" panose="020B0604020202020204" charset="0"/>
      <p:regular r:id="rId48"/>
    </p:embeddedFont>
    <p:embeddedFont>
      <p:font typeface="Gill Sans MT" panose="020B0502020104020203" pitchFamily="34" charset="0"/>
      <p:regular r:id="rId49"/>
      <p:bold r:id="rId50"/>
      <p:italic r:id="rId51"/>
      <p:boldItalic r:id="rId52"/>
    </p:embeddedFont>
    <p:embeddedFont>
      <p:font typeface="Patrick Hand" panose="020B0604020202020204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2558C3-1C43-4897-A917-7B49E80302D7}">
  <a:tblStyle styleId="{CC2558C3-1C43-4897-A917-7B49E80302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90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00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31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1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41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548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67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101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16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241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513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532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353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488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10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768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453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065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0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70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337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119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334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12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03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93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80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4843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12342"/>
          <a:stretch/>
        </p:blipFill>
        <p:spPr>
          <a:xfrm>
            <a:off x="0" y="1672375"/>
            <a:ext cx="7059452" cy="17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94B4-89C1-4294-9DDA-2BDD240A4C70}" type="datetimeFigureOut">
              <a:rPr lang="fr-FR"/>
              <a:pPr>
                <a:defRPr/>
              </a:pPr>
              <a:t>02/05/2022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DEF2-EBFC-4CDB-93BA-BD4E6D7B3B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50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o.fr/video/cp-mathematiques-assembmages-geometriques-le-jeu-du-tangra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eo.fr/video/cp-mathematiques-jeu-du-tangram-de-la-manipulation-au-tra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6172200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Analyse des évaluations CP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0101" y="3657600"/>
            <a:ext cx="6826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aveat Brush" panose="020B0604020202020204" charset="0"/>
              </a:rPr>
              <a:t>Stéphanie De Faria </a:t>
            </a:r>
            <a:r>
              <a:rPr lang="fr-FR" sz="2400" dirty="0">
                <a:solidFill>
                  <a:schemeClr val="bg1"/>
                </a:solidFill>
                <a:latin typeface="Caveat Brush" panose="020B060402020202020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Caveat Brush" panose="020B0604020202020204" charset="0"/>
              </a:rPr>
              <a:t>                       CPC </a:t>
            </a:r>
            <a:r>
              <a:rPr lang="fr-FR" sz="2400" dirty="0">
                <a:solidFill>
                  <a:schemeClr val="bg1"/>
                </a:solidFill>
                <a:latin typeface="Caveat Brush" panose="020B0604020202020204" charset="0"/>
              </a:rPr>
              <a:t>Auchel</a:t>
            </a:r>
          </a:p>
          <a:p>
            <a:endParaRPr lang="fr-FR" sz="2400" dirty="0" smtClean="0">
              <a:solidFill>
                <a:schemeClr val="bg1"/>
              </a:solidFill>
              <a:latin typeface="Caveat Brush" panose="020B060402020202020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aveat Brush" panose="020B0604020202020204" charset="0"/>
              </a:rPr>
              <a:t>Virginie </a:t>
            </a:r>
            <a:r>
              <a:rPr lang="fr-FR" sz="2400" dirty="0" err="1" smtClean="0">
                <a:solidFill>
                  <a:schemeClr val="bg1"/>
                </a:solidFill>
                <a:latin typeface="Caveat Brush" panose="020B0604020202020204" charset="0"/>
              </a:rPr>
              <a:t>Duquenoy</a:t>
            </a:r>
            <a:r>
              <a:rPr lang="fr-FR" sz="2400" dirty="0" smtClean="0">
                <a:solidFill>
                  <a:schemeClr val="bg1"/>
                </a:solidFill>
                <a:latin typeface="Caveat Brush" panose="020B0604020202020204" charset="0"/>
              </a:rPr>
              <a:t>                                EMF </a:t>
            </a:r>
          </a:p>
          <a:p>
            <a:endParaRPr lang="fr-FR" sz="2400" dirty="0">
              <a:solidFill>
                <a:schemeClr val="bg1"/>
              </a:solidFill>
              <a:latin typeface="Caveat Brush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2937" y="163914"/>
            <a:ext cx="5868600" cy="751800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Comparer des nombres</a:t>
            </a:r>
          </a:p>
        </p:txBody>
      </p:sp>
      <p:sp>
        <p:nvSpPr>
          <p:cNvPr id="3" name="Ellipse 2"/>
          <p:cNvSpPr/>
          <p:nvPr/>
        </p:nvSpPr>
        <p:spPr>
          <a:xfrm>
            <a:off x="6463146" y="4062846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396837" y="4062846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154559" y="318898"/>
            <a:ext cx="3600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1F0F3">
                    <a:satMod val="130000"/>
                  </a:srgbClr>
                </a:solidFill>
                <a:latin typeface="Caveat Brush"/>
                <a:sym typeface="Caveat Brush"/>
              </a:rPr>
              <a:t>Comparer des nombres</a:t>
            </a:r>
            <a:endParaRPr lang="fr-FR" sz="3200" dirty="0">
              <a:latin typeface="Caveat Brush" panose="020B060402020202020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4" y="169322"/>
            <a:ext cx="3470324" cy="47773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748" y="1817743"/>
            <a:ext cx="4538186" cy="2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1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448" y="257500"/>
            <a:ext cx="1714500" cy="4369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Exercice 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57875" y="102394"/>
            <a:ext cx="20359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Item évalué : </a:t>
            </a:r>
          </a:p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 Comparer des nombres</a:t>
            </a: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41702" y="56227"/>
            <a:ext cx="2035969" cy="101566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Compétence visée : 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 Être capable de comparer 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deux nombres à partir de leur 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écriture chiffrée.</a:t>
            </a: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22533" name="ZoneTexte 6"/>
          <p:cNvSpPr txBox="1">
            <a:spLocks noChangeArrowheads="1"/>
          </p:cNvSpPr>
          <p:nvPr/>
        </p:nvSpPr>
        <p:spPr bwMode="auto">
          <a:xfrm>
            <a:off x="1826365" y="1364133"/>
            <a:ext cx="2678906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u="sng"/>
              <a:t>Tâche de l’élève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350"/>
              <a:t>Dans chaque paire de nombres, barrer le plus grand (exercice chronométré)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35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u="sng"/>
              <a:t>Prise en compte des seuils 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/>
              <a:t> à besoin : 0 à 6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/>
              <a:t> fragile : 7-12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/>
              <a:t> réussite : 13-60 items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3071812" y="2786063"/>
            <a:ext cx="321587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9156" y="740873"/>
            <a:ext cx="3268265" cy="40915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50" u="sng" dirty="0">
                <a:latin typeface="+mn-lt"/>
                <a:cs typeface="+mn-cs"/>
              </a:rPr>
              <a:t>Type de difficultés rencontrées généralement par les élèves :</a:t>
            </a:r>
          </a:p>
          <a:p>
            <a:pPr>
              <a:defRPr/>
            </a:pPr>
            <a:endParaRPr lang="fr-FR" sz="788" u="sng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500" dirty="0">
                <a:latin typeface="+mn-lt"/>
                <a:cs typeface="+mn-cs"/>
              </a:rPr>
              <a:t>Difficultés à comparer deux nombres à partir de leur écriture chiffrée.</a:t>
            </a:r>
          </a:p>
          <a:p>
            <a:pPr>
              <a:defRPr/>
            </a:pPr>
            <a:endParaRPr lang="fr-FR" sz="900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500" dirty="0">
                <a:latin typeface="+mn-lt"/>
                <a:cs typeface="+mn-cs"/>
              </a:rPr>
              <a:t>Difficultés avec la comparaison « plus grand que », « plus petit que ».</a:t>
            </a:r>
          </a:p>
          <a:p>
            <a:pPr>
              <a:defRPr/>
            </a:pPr>
            <a:endParaRPr lang="fr-FR" sz="900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500" dirty="0">
                <a:latin typeface="+mn-lt"/>
                <a:cs typeface="+mn-cs"/>
              </a:rPr>
              <a:t>Difficulté à comprendre ce que représente l’ordre des nombres ou ne connaît pas la comptine numérique dans l’ordre.</a:t>
            </a:r>
          </a:p>
          <a:p>
            <a:pPr>
              <a:defRPr/>
            </a:pPr>
            <a:endParaRPr lang="fr-FR" sz="900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500" dirty="0">
                <a:latin typeface="+mn-lt"/>
                <a:cs typeface="+mn-cs"/>
              </a:rPr>
              <a:t>Confusions liées à des difficultés de discrimination visuelle (2 et 5 ou 6 et 9).</a:t>
            </a:r>
          </a:p>
          <a:p>
            <a:pPr>
              <a:defRPr/>
            </a:pPr>
            <a:endParaRPr lang="fr-FR" sz="900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1500" dirty="0">
                <a:latin typeface="+mn-lt"/>
                <a:cs typeface="+mn-cs"/>
              </a:rPr>
              <a:t>Non connaissance  des chiffres</a:t>
            </a: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1" y="909800"/>
            <a:ext cx="91082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625891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préparé</a:t>
            </a:r>
            <a:r>
              <a:rPr lang="fr-FR" sz="2800" dirty="0" smtClean="0">
                <a:solidFill>
                  <a:srgbClr val="92D050"/>
                </a:solidFill>
              </a:rPr>
              <a:t>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Jouer à la bataille des chiffres (avec constellation derrière) (</a:t>
            </a:r>
            <a:r>
              <a:rPr lang="fr-FR" dirty="0" err="1"/>
              <a:t>cf</a:t>
            </a:r>
            <a:r>
              <a:rPr lang="fr-FR" dirty="0"/>
              <a:t> Maths à grands pas GS ; La carte retournée)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Comparer des quantités avec l’écriture chiffrée (pas seulement comme le jeu de bataille) sur fiche.</a:t>
            </a:r>
          </a:p>
          <a:p>
            <a:pPr marL="88900" indent="0">
              <a:buNone/>
            </a:pPr>
            <a:r>
              <a:rPr lang="fr-FR" dirty="0"/>
              <a:t>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 smtClean="0"/>
              <a:t>Proposer </a:t>
            </a:r>
            <a:r>
              <a:rPr lang="fr-FR" dirty="0"/>
              <a:t>des jeux permettant la comparaison de quantités, tel que le jeu de la bataille, des jeux de dés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01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199" y="465250"/>
            <a:ext cx="6353503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</a:t>
            </a:r>
            <a:r>
              <a:rPr lang="fr-FR" sz="2800" dirty="0" smtClean="0">
                <a:solidFill>
                  <a:srgbClr val="92D050"/>
                </a:solidFill>
              </a:rPr>
              <a:t>préparé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Proposer des exercices chronométrés, quelque soit le type d’activité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Apprendre à barrer à un trait et pas seulement une croix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pour un même type d’activité d’entourer, de barrer, de souligner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53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6437586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</a:t>
            </a:r>
            <a:r>
              <a:rPr lang="fr-FR" sz="2800" dirty="0" smtClean="0">
                <a:solidFill>
                  <a:srgbClr val="92D050"/>
                </a:solidFill>
              </a:rPr>
              <a:t>préparé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fr-FR" dirty="0"/>
              <a:t>Entraîner les élèves à travailler en colonnes</a:t>
            </a:r>
            <a:r>
              <a:rPr lang="fr-FR" dirty="0" smtClean="0"/>
              <a:t>.</a:t>
            </a: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Travailler les notions « le plus, le moins », « le plus grand nombre, le plus petit nombre », « le plus grand, le plus petit »</a:t>
            </a:r>
          </a:p>
          <a:p>
            <a:pPr marL="88900" indent="0">
              <a:buNone/>
            </a:pPr>
            <a:endParaRPr lang="fr-FR" dirty="0"/>
          </a:p>
        </p:txBody>
      </p:sp>
      <p:sp>
        <p:nvSpPr>
          <p:cNvPr id="6" name="Google Shape;141;p21"/>
          <p:cNvSpPr txBox="1">
            <a:spLocks noGrp="1"/>
          </p:cNvSpPr>
          <p:nvPr>
            <p:ph type="body" idx="2"/>
          </p:nvPr>
        </p:nvSpPr>
        <p:spPr>
          <a:xfrm>
            <a:off x="6039881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fr-FR" dirty="0" smtClean="0"/>
              <a:t>Faire </a:t>
            </a:r>
            <a:r>
              <a:rPr lang="fr-FR" dirty="0"/>
              <a:t>constituer des collections plus grandes, moins grandes, plus petites qu’une collection donnée.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98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2400" y="143132"/>
            <a:ext cx="5868600" cy="751800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Reproduire un assemblage</a:t>
            </a:r>
          </a:p>
        </p:txBody>
      </p:sp>
      <p:sp>
        <p:nvSpPr>
          <p:cNvPr id="5" name="Ellipse 4"/>
          <p:cNvSpPr/>
          <p:nvPr/>
        </p:nvSpPr>
        <p:spPr>
          <a:xfrm>
            <a:off x="6670964" y="4083627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01636" y="4083627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5691" y="641016"/>
            <a:ext cx="392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satMod val="130000"/>
                  </a:schemeClr>
                </a:solidFill>
                <a:latin typeface="Caveat Brush" panose="020B0604020202020204" charset="0"/>
              </a:rPr>
              <a:t>Reproduire un assemblage</a:t>
            </a:r>
            <a:endParaRPr lang="fr-FR" sz="3200" dirty="0">
              <a:latin typeface="Caveat Brush" panose="020B060402020202020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84" y="75444"/>
            <a:ext cx="3553321" cy="50680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50" y="2553435"/>
            <a:ext cx="5212634" cy="8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1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485" y="311766"/>
            <a:ext cx="1714500" cy="4369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Exercice 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57875" y="102394"/>
            <a:ext cx="20359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Item évalué : </a:t>
            </a:r>
          </a:p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 Reproduire un assemblage</a:t>
            </a: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61173" y="102394"/>
            <a:ext cx="2035969" cy="99257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Compétence visée : 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 Être capable de visualiser et reproduire un assemblage</a:t>
            </a:r>
          </a:p>
          <a:p>
            <a:pPr algn="ctr">
              <a:defRPr/>
            </a:pP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26629" name="ZoneTexte 6"/>
          <p:cNvSpPr txBox="1">
            <a:spLocks noChangeArrowheads="1"/>
          </p:cNvSpPr>
          <p:nvPr/>
        </p:nvSpPr>
        <p:spPr bwMode="auto">
          <a:xfrm>
            <a:off x="982267" y="1436869"/>
            <a:ext cx="2678906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u="sng" dirty="0"/>
              <a:t>Tâche de l’élève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350" dirty="0"/>
              <a:t>Entourer la forme géométrique qui correspond à l’assemblage d’une paire de formes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35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5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u="sng" dirty="0"/>
              <a:t>Prise en compte des seuils 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 dirty="0"/>
              <a:t> à besoin : 1 item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 dirty="0"/>
              <a:t> fragile : 2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 dirty="0"/>
              <a:t> réussite : 3 et +items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3071812" y="2786063"/>
            <a:ext cx="321587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855027" y="1232297"/>
            <a:ext cx="494607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u="sng" dirty="0">
                <a:latin typeface="+mn-lt"/>
                <a:cs typeface="+mn-cs"/>
              </a:rPr>
              <a:t>Type de difficultés rencontrées généralement par les élèves :</a:t>
            </a:r>
          </a:p>
          <a:p>
            <a:pPr>
              <a:defRPr/>
            </a:pPr>
            <a:endParaRPr lang="fr-FR" sz="1200" u="sng" dirty="0">
              <a:latin typeface="+mn-lt"/>
              <a:cs typeface="+mn-cs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+mn-cs"/>
              </a:rPr>
              <a:t>• repérer perceptivement certaines propriétés : droite, angle, perpendicularité, parallélisme, espacement, alignement, symétrie</a:t>
            </a: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+mn-cs"/>
              </a:rPr>
              <a:t>• repérer des orientations de formes</a:t>
            </a: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+mn-cs"/>
              </a:rPr>
              <a:t>• « faire abstraction » de certaines propriétés (taille, couleur, forme...) et se centrer sur une seule caractéristique commune (alignement, espacement, orientation…)</a:t>
            </a: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+mn-cs"/>
              </a:rPr>
              <a:t>• se représenter mentalement le résultat du déplacement virtuel d’un objet ou d’une figure</a:t>
            </a: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+mn-cs"/>
              </a:rPr>
              <a:t>• concevoir mentalement  le tout et les parties d’une figure</a:t>
            </a: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  <a:p>
            <a:pPr>
              <a:defRPr/>
            </a:pPr>
            <a:r>
              <a:rPr lang="fr-FR" sz="1200" dirty="0">
                <a:latin typeface="+mn-lt"/>
                <a:cs typeface="+mn-cs"/>
              </a:rPr>
              <a:t>• gérer, de manière générale, les informations Visio-spatiales</a:t>
            </a: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  <a:p>
            <a:pPr>
              <a:defRPr/>
            </a:pPr>
            <a:endParaRPr lang="fr-FR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625891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préparé</a:t>
            </a:r>
            <a:r>
              <a:rPr lang="fr-FR" sz="2800" dirty="0" smtClean="0">
                <a:solidFill>
                  <a:srgbClr val="92D050"/>
                </a:solidFill>
              </a:rPr>
              <a:t>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CP | Mathématiques | Assemblages géométriques : le jeu du </a:t>
            </a:r>
            <a:r>
              <a:rPr lang="fr-FR" sz="20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Tangram</a:t>
            </a:r>
            <a:endParaRPr lang="fr-FR" sz="2000" dirty="0">
              <a:latin typeface="Caveat Brush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u="sng" dirty="0">
                <a:solidFill>
                  <a:srgbClr val="0563C1"/>
                </a:solidFill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https://www.weo.fr/video/cp-mathematiques-assembmages-geometriques-le-jeu-du-tangram/</a:t>
            </a:r>
            <a:endParaRPr lang="fr-FR" sz="2000" dirty="0">
              <a:latin typeface="Caveat Brush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dirty="0" smtClean="0">
                <a:latin typeface="Caveat Brush" panose="020B0604020202020204" charset="0"/>
              </a:rPr>
              <a:t> </a:t>
            </a:r>
            <a:r>
              <a:rPr lang="fr-FR" sz="20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CP | Mathématiques | Jeu du </a:t>
            </a:r>
            <a:r>
              <a:rPr lang="fr-FR" sz="20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tangram</a:t>
            </a:r>
            <a:r>
              <a:rPr lang="fr-FR" sz="20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: de la manipulation au tracé</a:t>
            </a:r>
          </a:p>
          <a:p>
            <a:pPr marL="88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u="sng" dirty="0">
                <a:solidFill>
                  <a:srgbClr val="0563C1"/>
                </a:solidFill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https://www.weo.fr/video/cp-mathematiques-jeu-du-tangram-de-la-manipulation-au-trace/</a:t>
            </a:r>
            <a:endParaRPr lang="fr-FR" sz="2000" dirty="0">
              <a:latin typeface="Caveat Brush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fr-FR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activités de type </a:t>
            </a:r>
            <a:r>
              <a:rPr lang="fr-FR" sz="24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tangram</a:t>
            </a:r>
            <a:r>
              <a:rPr lang="fr-FR" sz="24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: n’utiliser que 2 à 3 formes avec contraintes (</a:t>
            </a:r>
            <a:r>
              <a:rPr lang="fr-FR" sz="24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cf</a:t>
            </a:r>
            <a:r>
              <a:rPr lang="fr-FR" sz="24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animation Géométrie de Karine </a:t>
            </a:r>
            <a:r>
              <a:rPr lang="fr-FR" sz="24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Vieque</a:t>
            </a:r>
            <a:r>
              <a:rPr lang="fr-FR" sz="24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2021)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127" y="413295"/>
            <a:ext cx="7523018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Pistes de réflexion sur certains items ciblés </a:t>
            </a:r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dirty="0" smtClean="0"/>
              <a:t>Incompréhension de certains résultats de la circonscription</a:t>
            </a:r>
            <a:endParaRPr sz="3200"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b="1" dirty="0" smtClean="0"/>
              <a:t>Groupe de travail : pistes pour essayer de réduire les difficultés éprouvées </a:t>
            </a:r>
            <a:endParaRPr sz="3200" b="1"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4294967295"/>
          </p:nvPr>
        </p:nvSpPr>
        <p:spPr>
          <a:xfrm>
            <a:off x="0" y="4057650"/>
            <a:ext cx="8229600" cy="65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625891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préparé</a:t>
            </a:r>
            <a:r>
              <a:rPr lang="fr-FR" sz="2800" dirty="0" smtClean="0">
                <a:solidFill>
                  <a:srgbClr val="92D050"/>
                </a:solidFill>
              </a:rPr>
              <a:t>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200" y="1499500"/>
            <a:ext cx="8023384" cy="3126900"/>
          </a:xfrm>
        </p:spPr>
        <p:txBody>
          <a:bodyPr/>
          <a:lstStyle/>
          <a:p>
            <a:pPr marL="88900" indent="0">
              <a:buNone/>
            </a:pPr>
            <a:r>
              <a:rPr lang="fr-FR" sz="24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Faire un tableau de 4 formes et l’imprimer en deux exemplaires. Découper une des formes et proposer un exemplaire et la forme découpée à l’enfant. L’enfant doit imaginer à laquelle des 4 formes correspondront les deux parties de la forme découpée. Faire justifier : « Pourquoi tu as choisi cette forme ? Pourquoi pas celle-là ? »</a:t>
            </a:r>
            <a:endParaRPr lang="fr-FR" dirty="0">
              <a:latin typeface="Caveat Brush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6326" y="215868"/>
            <a:ext cx="5868600" cy="751800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Ecrire des nombres entiers</a:t>
            </a:r>
          </a:p>
        </p:txBody>
      </p:sp>
      <p:sp>
        <p:nvSpPr>
          <p:cNvPr id="5" name="Ellipse 4"/>
          <p:cNvSpPr/>
          <p:nvPr/>
        </p:nvSpPr>
        <p:spPr>
          <a:xfrm>
            <a:off x="6816437" y="4010892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95155" y="4010892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2822" y="503868"/>
            <a:ext cx="4431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1F0F3">
                    <a:satMod val="130000"/>
                  </a:srgbClr>
                </a:solidFill>
                <a:latin typeface="Caveat Brush"/>
                <a:sym typeface="Caveat Brush"/>
              </a:rPr>
              <a:t>Ecrire des nombres entiers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34" y="2397497"/>
            <a:ext cx="4086795" cy="5525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08" y="360353"/>
            <a:ext cx="2362530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9516" y="267891"/>
            <a:ext cx="1875234" cy="4369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Exercice 14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57875" y="102394"/>
            <a:ext cx="20359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Item évalué : </a:t>
            </a:r>
          </a:p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 Ecrire des nombres entiers</a:t>
            </a: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61173" y="102394"/>
            <a:ext cx="2035969" cy="80791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Compétence visée : 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 Ecrire des nombres sous la dictée</a:t>
            </a:r>
          </a:p>
          <a:p>
            <a:pPr algn="ctr">
              <a:defRPr/>
            </a:pP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29701" name="ZoneTexte 6"/>
          <p:cNvSpPr txBox="1">
            <a:spLocks noChangeArrowheads="1"/>
          </p:cNvSpPr>
          <p:nvPr/>
        </p:nvSpPr>
        <p:spPr bwMode="auto">
          <a:xfrm>
            <a:off x="886800" y="1530386"/>
            <a:ext cx="28279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 dirty="0"/>
              <a:t>Tâche de l’élève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Ecrire, sous la dictée, des nombres entiers en chiffres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 dirty="0"/>
              <a:t>Prise en compte des seuils 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800" dirty="0"/>
              <a:t> à besoin : 0-6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800" dirty="0"/>
              <a:t> fragile :  7-9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800" dirty="0"/>
              <a:t> réussite :  10-11 items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3071812" y="2786063"/>
            <a:ext cx="321587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9156" y="1003697"/>
            <a:ext cx="386217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u="sng" dirty="0">
                <a:latin typeface="+mn-lt"/>
                <a:cs typeface="+mn-cs"/>
              </a:rPr>
              <a:t>Type de difficultés rencontrées généralement par les élèves :</a:t>
            </a:r>
          </a:p>
          <a:p>
            <a:pPr>
              <a:defRPr/>
            </a:pPr>
            <a:endParaRPr lang="fr-FR" u="sng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L’élève n’a pas mémorisé le nom des nombres.</a:t>
            </a:r>
          </a:p>
          <a:p>
            <a:pPr>
              <a:defRPr/>
            </a:pPr>
            <a:endParaRPr lang="fr-FR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L’élève connaît le nom des nombres mais leur écriture en chiffre est erronée.</a:t>
            </a:r>
          </a:p>
          <a:p>
            <a:pPr>
              <a:defRPr/>
            </a:pPr>
            <a:endParaRPr lang="fr-FR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L’élève écrit correctement les nombres jusqu’à 5 mais commet des erreurs au-delà.</a:t>
            </a:r>
          </a:p>
          <a:p>
            <a:pPr>
              <a:defRPr/>
            </a:pPr>
            <a:endParaRPr lang="fr-FR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L’élève ne discrimine pas bien les sons proches (confusion six / dix).</a:t>
            </a:r>
          </a:p>
          <a:p>
            <a:pPr>
              <a:defRPr/>
            </a:pPr>
            <a:endParaRPr lang="fr-FR" dirty="0"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L’élève écrit certains chiffres en « miroir » : à prendre en compte mais pas un défaut d’apprentissage mathématique</a:t>
            </a:r>
          </a:p>
          <a:p>
            <a:pPr>
              <a:defRPr/>
            </a:pPr>
            <a:endParaRPr lang="fr-F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/>
                </a:solidFill>
              </a:rPr>
              <a:t>Pourquoi ces résultats ? Pistes :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r>
              <a:rPr lang="fr-FR" sz="2800" dirty="0" smtClean="0">
                <a:latin typeface="Caveat Brush" panose="020B0604020202020204" charset="0"/>
              </a:rPr>
              <a:t>Conseils de passation :</a:t>
            </a:r>
          </a:p>
          <a:p>
            <a:pPr marL="114300" lvl="0" indent="0">
              <a:buNone/>
            </a:pPr>
            <a:r>
              <a:rPr lang="fr-FR" sz="28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un cache pour ne laisser visible qu’une bande</a:t>
            </a:r>
            <a:endParaRPr lang="fr-FR" dirty="0" smtClean="0">
              <a:latin typeface="Caveat Brush" panose="020B0604020202020204" charset="0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3228933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625891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préparé</a:t>
            </a:r>
            <a:r>
              <a:rPr lang="fr-FR" sz="2800" dirty="0" smtClean="0">
                <a:solidFill>
                  <a:srgbClr val="92D050"/>
                </a:solidFill>
              </a:rPr>
              <a:t>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199" y="1499500"/>
            <a:ext cx="7815431" cy="3126900"/>
          </a:xfrm>
        </p:spPr>
        <p:txBody>
          <a:bodyPr/>
          <a:lstStyle/>
          <a:p>
            <a:pPr marL="88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 façon hebdomadaire, dès le troisième trimestre de la PS (1, 2, 3), écrire des nombres sur ardoise. Même méthodologie que pour les lettres : écrire devant les élèves, faire verbaliser le </a:t>
            </a:r>
            <a:r>
              <a:rPr lang="fr-FR" sz="28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ductus</a:t>
            </a:r>
            <a:r>
              <a:rPr lang="fr-FR" sz="28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(imagé ou pas), donner un feedback sur l’écriture miroir des nombres (neurosciences, David </a:t>
            </a:r>
            <a:r>
              <a:rPr lang="fr-FR" sz="2800" dirty="0" err="1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Ducrocq</a:t>
            </a:r>
            <a:r>
              <a:rPr lang="fr-FR" sz="28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« c’est ton cerveau qui te joue des tours »)</a:t>
            </a:r>
          </a:p>
          <a:p>
            <a:pPr marL="8890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2742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625891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préparé</a:t>
            </a:r>
            <a:r>
              <a:rPr lang="fr-FR" sz="2800" dirty="0" smtClean="0">
                <a:solidFill>
                  <a:srgbClr val="92D050"/>
                </a:solidFill>
              </a:rPr>
              <a:t> </a:t>
            </a:r>
            <a:r>
              <a:rPr lang="fr-FR" sz="2800" dirty="0">
                <a:solidFill>
                  <a:srgbClr val="92D050"/>
                </a:solidFill>
              </a:rPr>
              <a:t>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199" y="1499500"/>
            <a:ext cx="7815431" cy="3126900"/>
          </a:xfrm>
        </p:spPr>
        <p:txBody>
          <a:bodyPr/>
          <a:lstStyle/>
          <a:p>
            <a:pPr marL="88900" indent="0">
              <a:buNone/>
            </a:pPr>
            <a:r>
              <a:rPr lang="fr-FR" sz="28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Faire des dictées de nombres sur ardoise. Au début, les enfants ont le droit aux aides (bande numérique) lors de la dictée, puis doivent s’en détacher progressivement.</a:t>
            </a:r>
            <a:endParaRPr lang="fr-FR" sz="2800" dirty="0">
              <a:latin typeface="Caveat Brush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2</a:t>
            </a:r>
            <a:r>
              <a:rPr lang="en" sz="6000" dirty="0" smtClean="0">
                <a:solidFill>
                  <a:schemeClr val="accent5"/>
                </a:solidFill>
              </a:rPr>
              <a:t>.</a:t>
            </a:r>
            <a:r>
              <a:rPr lang="en" sz="6000" dirty="0" smtClean="0"/>
              <a:t> Français 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02831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2479" y="174453"/>
            <a:ext cx="5624513" cy="367903"/>
          </a:xfrm>
        </p:spPr>
        <p:txBody>
          <a:bodyPr/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Comprendre des mots lus par l’enseignant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1897206" y="667400"/>
            <a:ext cx="5624513" cy="4112419"/>
          </a:xfrm>
        </p:spPr>
        <p:txBody>
          <a:bodyPr/>
          <a:lstStyle/>
          <a:p>
            <a:pPr marL="114300" indent="0">
              <a:buNone/>
            </a:pPr>
            <a:r>
              <a:rPr lang="fr-FR" altLang="fr-FR" sz="1600" b="1" dirty="0"/>
              <a:t>COMPÉTENCE VISÉE Être capable de comprendre des mots sans autre aide que le langage entendu. Activité : écouter un mot puis entourer l’image correspondante parmi 4 propositions</a:t>
            </a:r>
            <a:r>
              <a:rPr lang="fr-FR" altLang="fr-FR" sz="1600" i="1" dirty="0"/>
              <a:t>. </a:t>
            </a:r>
            <a:endParaRPr lang="fr-FR" altLang="fr-FR" sz="1600" dirty="0" smtClean="0"/>
          </a:p>
        </p:txBody>
      </p:sp>
      <p:sp>
        <p:nvSpPr>
          <p:cNvPr id="5" name="Ellipse 4"/>
          <p:cNvSpPr/>
          <p:nvPr/>
        </p:nvSpPr>
        <p:spPr>
          <a:xfrm>
            <a:off x="5756564" y="4093665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535383" y="4082921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0609" y="690549"/>
            <a:ext cx="32928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800" b="1" dirty="0">
                <a:solidFill>
                  <a:srgbClr val="FFFFFF"/>
                </a:solidFill>
                <a:latin typeface="Caveat Brush"/>
                <a:sym typeface="Caveat Brush"/>
              </a:rPr>
              <a:t>Comprendre des mots </a:t>
            </a:r>
            <a:r>
              <a:rPr lang="fr-FR" sz="2800" b="1" dirty="0" smtClean="0">
                <a:solidFill>
                  <a:srgbClr val="FFFFFF"/>
                </a:solidFill>
                <a:latin typeface="Caveat Brush"/>
                <a:sym typeface="Caveat Brush"/>
              </a:rPr>
              <a:t>lus</a:t>
            </a:r>
          </a:p>
          <a:p>
            <a:pPr lvl="0" algn="ctr">
              <a:defRPr/>
            </a:pPr>
            <a:r>
              <a:rPr lang="fr-FR" sz="2800" b="1" dirty="0" smtClean="0">
                <a:solidFill>
                  <a:srgbClr val="FFFFFF"/>
                </a:solidFill>
                <a:latin typeface="Caveat Brush"/>
                <a:sym typeface="Caveat Brush"/>
              </a:rPr>
              <a:t> </a:t>
            </a:r>
            <a:r>
              <a:rPr lang="fr-FR" sz="2800" b="1" dirty="0">
                <a:solidFill>
                  <a:srgbClr val="FFFFFF"/>
                </a:solidFill>
                <a:latin typeface="Caveat Brush"/>
                <a:sym typeface="Caveat Brush"/>
              </a:rPr>
              <a:t>par l’enseignant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eat Brush" panose="020B0604020202020204" charset="0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41" y="2060755"/>
            <a:ext cx="4248743" cy="15623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1" y="88223"/>
            <a:ext cx="329611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5"/>
          <p:cNvGrpSpPr/>
          <p:nvPr/>
        </p:nvGrpSpPr>
        <p:grpSpPr>
          <a:xfrm>
            <a:off x="2212276" y="211973"/>
            <a:ext cx="4719795" cy="4719795"/>
            <a:chOff x="1643212" y="493160"/>
            <a:chExt cx="4233380" cy="4233380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1222650" y="2153650"/>
              <a:ext cx="5074503" cy="91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 idx="4294967295"/>
          </p:nvPr>
        </p:nvSpPr>
        <p:spPr>
          <a:xfrm>
            <a:off x="0" y="1927225"/>
            <a:ext cx="3295650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dirty="0" smtClean="0"/>
              <a:t> 7 items</a:t>
            </a:r>
            <a:endParaRPr sz="9600"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4294967295"/>
          </p:nvPr>
        </p:nvSpPr>
        <p:spPr>
          <a:xfrm>
            <a:off x="6397625" y="1927225"/>
            <a:ext cx="2746375" cy="12890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dirty="0" smtClean="0"/>
              <a:t>4 en maths</a:t>
            </a:r>
            <a:endParaRPr lang="fr-FR" sz="3600" dirty="0"/>
          </a:p>
          <a:p>
            <a:pPr marL="0" indent="0">
              <a:buNone/>
            </a:pPr>
            <a:r>
              <a:rPr lang="fr-FR" sz="3600" dirty="0"/>
              <a:t>3 en français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Travailler « le tout et les parties » (exemple : vélo, guidon, pédale, selle).</a:t>
            </a:r>
          </a:p>
          <a:p>
            <a:pPr marL="88900" indent="0">
              <a:buNone/>
            </a:pPr>
            <a:r>
              <a:rPr lang="fr-FR" dirty="0"/>
              <a:t> </a:t>
            </a: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Travailler les champs lexicaux suivants : météo, corps, émotions, verbes d’action, les métiers et le lexique associé.</a:t>
            </a:r>
          </a:p>
          <a:p>
            <a:pPr marL="88900" indent="0">
              <a:buNone/>
            </a:pPr>
            <a:r>
              <a:rPr lang="fr-FR" dirty="0"/>
              <a:t>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Sur </a:t>
            </a:r>
            <a:r>
              <a:rPr lang="fr-FR" dirty="0" err="1"/>
              <a:t>Weo</a:t>
            </a:r>
            <a:r>
              <a:rPr lang="fr-FR" dirty="0"/>
              <a:t> : Le vocabulaire des émotions à travers les arts visuels. Mardi 16 juin 2020. Marie-Lise Hernu</a:t>
            </a:r>
          </a:p>
        </p:txBody>
      </p:sp>
    </p:spTree>
    <p:extLst>
      <p:ext uri="{BB962C8B-B14F-4D97-AF65-F5344CB8AC3E}">
        <p14:creationId xmlns:p14="http://schemas.microsoft.com/office/powerpoint/2010/main" val="3672289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Démarche </a:t>
            </a:r>
            <a:r>
              <a:rPr lang="fr-FR" dirty="0" err="1"/>
              <a:t>Apprentilangues</a:t>
            </a:r>
            <a:r>
              <a:rPr lang="fr-FR" dirty="0"/>
              <a:t> </a:t>
            </a:r>
            <a:r>
              <a:rPr lang="fr-FR" dirty="0" smtClean="0"/>
              <a:t>https</a:t>
            </a:r>
            <a:r>
              <a:rPr lang="fr-FR" dirty="0"/>
              <a:t>://apprentilangue.jimdo.com/</a:t>
            </a: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des devinettes avec des mots proches pour les sensibiliser à la prudence : café, cocher, cacher.</a:t>
            </a:r>
          </a:p>
          <a:p>
            <a:pPr marL="88900" indent="0">
              <a:buNone/>
            </a:pPr>
            <a:endParaRPr lang="fr-FR" dirty="0"/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94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8200" y="360331"/>
            <a:ext cx="5868600" cy="751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Manipuler des syllabes</a:t>
            </a:r>
            <a:r>
              <a:rPr lang="fr-FR" dirty="0"/>
              <a:t>	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913" indent="0">
              <a:buNone/>
            </a:pPr>
            <a:endParaRPr lang="fr-FR" altLang="fr-FR" smtClean="0"/>
          </a:p>
          <a:p>
            <a:pPr marL="61913" indent="0">
              <a:buNone/>
            </a:pPr>
            <a:endParaRPr lang="fr-FR" altLang="fr-FR" smtClean="0"/>
          </a:p>
          <a:p>
            <a:pPr marL="61913" indent="0">
              <a:buNone/>
            </a:pPr>
            <a:endParaRPr lang="fr-FR" altLang="fr-FR" smtClean="0"/>
          </a:p>
          <a:p>
            <a:pPr marL="61913" indent="0">
              <a:buNone/>
            </a:pPr>
            <a:endParaRPr lang="fr-FR" altLang="fr-FR" smtClean="0"/>
          </a:p>
        </p:txBody>
      </p:sp>
      <p:sp>
        <p:nvSpPr>
          <p:cNvPr id="6" name="Ellipse 5"/>
          <p:cNvSpPr/>
          <p:nvPr/>
        </p:nvSpPr>
        <p:spPr>
          <a:xfrm>
            <a:off x="6320089" y="4065290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109057" y="4058310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9137" y="93397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veat Brush" panose="020B0604020202020204" charset="0"/>
              </a:rPr>
              <a:t>Manipuler des syllabes</a:t>
            </a:r>
            <a:r>
              <a:rPr lang="fr-FR" sz="3200" dirty="0">
                <a:latin typeface="Caveat Brush" panose="020B0604020202020204" charset="0"/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74" y="1928722"/>
            <a:ext cx="5127900" cy="1479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37575"/>
            <a:ext cx="3138055" cy="44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9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9137" y="93397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veat Brush" panose="020B0604020202020204" charset="0"/>
              </a:rPr>
              <a:t>Manipuler des syllabes</a:t>
            </a:r>
            <a:r>
              <a:rPr lang="fr-FR" sz="3200" dirty="0">
                <a:latin typeface="Caveat Brush" panose="020B0604020202020204" charset="0"/>
              </a:rPr>
              <a:t>	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62" y="822396"/>
            <a:ext cx="3658111" cy="31246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791" y="1904923"/>
            <a:ext cx="485949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0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/>
                </a:solidFill>
              </a:rPr>
              <a:t>Pourquoi ces résultats ? Pistes :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r>
              <a:rPr lang="fr-FR" sz="2800" dirty="0" smtClean="0">
                <a:latin typeface="Caveat Brush" panose="020B0604020202020204" charset="0"/>
              </a:rPr>
              <a:t>Conseils de passation :</a:t>
            </a:r>
          </a:p>
          <a:p>
            <a:pPr marL="114300" lvl="0" indent="0">
              <a:buNone/>
            </a:pPr>
            <a:r>
              <a:rPr lang="fr-FR" sz="2800" dirty="0">
                <a:latin typeface="Caveat Brush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un cache pour ne laisser visible qu’une bande</a:t>
            </a:r>
            <a:endParaRPr lang="fr-FR" dirty="0" smtClean="0">
              <a:latin typeface="Caveat Brush" panose="020B0604020202020204" charset="0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19722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S’amuser à travailler un pseudo-mot modèle pour se détacher du sens du mot.</a:t>
            </a: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Proposer des consignes identiques à celles des évaluations pour « forcer » l’attention.</a:t>
            </a:r>
          </a:p>
          <a:p>
            <a:pPr marL="88900" indent="0">
              <a:buNone/>
            </a:pPr>
            <a:r>
              <a:rPr lang="fr-FR" dirty="0"/>
              <a:t>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un exercice en enlevant le « mot modèle »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336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https://www.reseau-canope.fr/notice/conscience-phonologique-a-lecole-maternelle.html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le même style d’exercices en fin d’année de GS.</a:t>
            </a:r>
          </a:p>
          <a:p>
            <a:pPr marL="88900" indent="0">
              <a:buNone/>
            </a:pPr>
            <a:r>
              <a:rPr lang="fr-FR" dirty="0"/>
              <a:t> 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098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Faire des jeux de l’intrus sur la syllabe finale sans identifier dans la consigne la syllabe visée</a:t>
            </a: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https://www.reseau-canope.fr/notice/conscience-phonologique-a-lecole-maternelle.html</a:t>
            </a:r>
          </a:p>
          <a:p>
            <a:pPr marL="88900" indent="0">
              <a:buNone/>
            </a:pPr>
            <a:endParaRPr lang="fr-FR" dirty="0" smtClean="0"/>
          </a:p>
          <a:p>
            <a:pPr marL="88900" indent="0">
              <a:buNone/>
            </a:pPr>
            <a:r>
              <a:rPr lang="fr-FR" dirty="0"/>
              <a:t>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des consignes identiques à celles des évaluations pour « forcer » l’attention.</a:t>
            </a:r>
          </a:p>
        </p:txBody>
      </p:sp>
    </p:spTree>
    <p:extLst>
      <p:ext uri="{BB962C8B-B14F-4D97-AF65-F5344CB8AC3E}">
        <p14:creationId xmlns:p14="http://schemas.microsoft.com/office/powerpoint/2010/main" val="3073758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https://www.reseau-canope.fr/notice/conscience-phonologique-a-lecole-maternelle.html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le même style d’exercices en fin d’année de GS.</a:t>
            </a:r>
          </a:p>
          <a:p>
            <a:pPr marL="88900" indent="0">
              <a:buNone/>
            </a:pPr>
            <a:r>
              <a:rPr lang="fr-FR" dirty="0"/>
              <a:t> 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07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1.</a:t>
            </a:r>
            <a:r>
              <a:rPr lang="en" sz="6000" dirty="0"/>
              <a:t> </a:t>
            </a:r>
            <a:r>
              <a:rPr lang="en" sz="6000" dirty="0" smtClean="0"/>
              <a:t>Mathématiques</a:t>
            </a:r>
            <a:endParaRPr sz="6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3818" y="465250"/>
            <a:ext cx="5868600" cy="7518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Manipuler des phonèmes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6" name="Ellipse 5"/>
          <p:cNvSpPr/>
          <p:nvPr/>
        </p:nvSpPr>
        <p:spPr>
          <a:xfrm>
            <a:off x="5964382" y="4065290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743200" y="4078125"/>
            <a:ext cx="623454" cy="56111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8218" y="690549"/>
            <a:ext cx="4137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3600">
                <a:solidFill>
                  <a:srgbClr val="FFFFFF"/>
                </a:solidFill>
                <a:latin typeface="Caveat Brush"/>
                <a:sym typeface="Caveat Brush"/>
              </a:rPr>
              <a:t>Manipuler des phonèmes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eat Brush" panose="020B0604020202020204" charset="0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81" y="2015005"/>
            <a:ext cx="5320703" cy="9885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15" y="41564"/>
            <a:ext cx="3248478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8218" y="690549"/>
            <a:ext cx="4137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eat Brush"/>
                <a:cs typeface="Arial"/>
                <a:sym typeface="Caveat Brush"/>
              </a:rPr>
              <a:t>Manipuler des phonèmes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veat Brush" panose="020B0604020202020204" charset="0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66" y="1708094"/>
            <a:ext cx="5351318" cy="15486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5" y="238946"/>
            <a:ext cx="3572374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Faire des jeux sans identifier dans la consigne les phonèmes visés.</a:t>
            </a:r>
          </a:p>
          <a:p>
            <a:endParaRPr lang="fr-FR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« Théâtraliser » lors des entraînements les accentuations de syllabes, de phonèmes.</a:t>
            </a: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des consignes identiques à celles des évaluations pour « forcer » l’attention.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1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>
              <a:buNone/>
            </a:pPr>
            <a:r>
              <a:rPr lang="fr-FR" dirty="0"/>
              <a:t>Sur </a:t>
            </a:r>
            <a:r>
              <a:rPr lang="fr-FR" dirty="0" err="1"/>
              <a:t>Weo</a:t>
            </a:r>
            <a:r>
              <a:rPr lang="fr-FR" dirty="0"/>
              <a:t> : Phonologie les phonèmes en rime et en attaque : 20 avril 2020 de Johanne Levant </a:t>
            </a:r>
          </a:p>
          <a:p>
            <a:pPr marL="88900" indent="0">
              <a:buNone/>
            </a:pPr>
            <a:endParaRPr lang="fr-FR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Sur </a:t>
            </a:r>
            <a:r>
              <a:rPr lang="fr-FR" dirty="0" err="1"/>
              <a:t>Weo</a:t>
            </a:r>
            <a:r>
              <a:rPr lang="fr-FR" dirty="0"/>
              <a:t> : Phonologie et éducation musicale. Lundi 4 mai 2020 de Anne-Sophie Caron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Sur </a:t>
            </a:r>
            <a:r>
              <a:rPr lang="fr-FR" dirty="0" err="1"/>
              <a:t>Weo</a:t>
            </a:r>
            <a:r>
              <a:rPr lang="fr-FR" dirty="0"/>
              <a:t> : Entendre et discriminer des phonèmes : jeudi 28 mai 2020</a:t>
            </a:r>
          </a:p>
          <a:p>
            <a:pPr marL="88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2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https://www.reseau-canope.fr/notice/conscience-phonologique-a-lecole-maternelle.html</a:t>
            </a:r>
          </a:p>
        </p:txBody>
      </p:sp>
    </p:spTree>
    <p:extLst>
      <p:ext uri="{BB962C8B-B14F-4D97-AF65-F5344CB8AC3E}">
        <p14:creationId xmlns:p14="http://schemas.microsoft.com/office/powerpoint/2010/main" val="33815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8409" y="146086"/>
            <a:ext cx="5868600" cy="751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Lire des nombres entiers jusque 10</a:t>
            </a:r>
          </a:p>
        </p:txBody>
      </p:sp>
    </p:spTree>
    <p:extLst>
      <p:ext uri="{BB962C8B-B14F-4D97-AF65-F5344CB8AC3E}">
        <p14:creationId xmlns:p14="http://schemas.microsoft.com/office/powerpoint/2010/main" val="4519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0" y="88223"/>
            <a:ext cx="3353268" cy="48584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383" y="1885850"/>
            <a:ext cx="4941901" cy="2940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4559" y="318898"/>
            <a:ext cx="3600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tx2">
                    <a:satMod val="130000"/>
                  </a:schemeClr>
                </a:solidFill>
                <a:latin typeface="Caveat Brush" panose="020B0604020202020204" charset="0"/>
              </a:rPr>
              <a:t>Lire des nombres entiers jusque 10</a:t>
            </a:r>
            <a:endParaRPr lang="fr-FR" sz="3200" dirty="0">
              <a:latin typeface="Caveat Brush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485" y="286085"/>
            <a:ext cx="1714500" cy="4369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satMod val="130000"/>
                  </a:schemeClr>
                </a:solidFill>
              </a:rPr>
              <a:t>Exercice 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57875" y="102394"/>
            <a:ext cx="20359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Item évalué : </a:t>
            </a:r>
          </a:p>
          <a:p>
            <a:pPr algn="ctr">
              <a:defRPr/>
            </a:pPr>
            <a:r>
              <a:rPr lang="fr-FR" sz="1200" dirty="0">
                <a:solidFill>
                  <a:srgbClr val="00B0F0"/>
                </a:solidFill>
              </a:rPr>
              <a:t> Associer les noms des nombres à leur écriture chiffrée</a:t>
            </a:r>
            <a:endParaRPr lang="fr-FR" sz="1050" dirty="0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61173" y="102394"/>
            <a:ext cx="2035969" cy="807913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Compétence visée : 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 Lire des nombres entiers</a:t>
            </a:r>
          </a:p>
          <a:p>
            <a:pPr algn="ctr">
              <a:defRPr/>
            </a:pPr>
            <a:r>
              <a:rPr lang="fr-FR" sz="1200" dirty="0">
                <a:solidFill>
                  <a:schemeClr val="accent5"/>
                </a:solidFill>
              </a:rPr>
              <a:t>jusque 10</a:t>
            </a:r>
          </a:p>
          <a:p>
            <a:pPr algn="ctr">
              <a:defRPr/>
            </a:pPr>
            <a:endParaRPr lang="fr-FR" sz="1050" dirty="0">
              <a:solidFill>
                <a:srgbClr val="00B0F0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5" y="1187706"/>
            <a:ext cx="2571750" cy="59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ZoneTexte 6"/>
          <p:cNvSpPr txBox="1">
            <a:spLocks noChangeArrowheads="1"/>
          </p:cNvSpPr>
          <p:nvPr/>
        </p:nvSpPr>
        <p:spPr bwMode="auto">
          <a:xfrm>
            <a:off x="760485" y="2144086"/>
            <a:ext cx="31181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u="sng" dirty="0"/>
              <a:t>Tâche de l’élève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dirty="0"/>
              <a:t>Entourer le nombre dicté dans la ligne.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5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u="sng" dirty="0"/>
              <a:t>Prise en compte des seuils 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 dirty="0"/>
              <a:t> à besoin : 0 à 6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 dirty="0"/>
              <a:t> fragile : 7-8 items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500" dirty="0"/>
              <a:t> réussite : 9-10 items</a:t>
            </a:r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3071812" y="2786063"/>
            <a:ext cx="321587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ZoneTexte 9"/>
          <p:cNvSpPr txBox="1">
            <a:spLocks noChangeArrowheads="1"/>
          </p:cNvSpPr>
          <p:nvPr/>
        </p:nvSpPr>
        <p:spPr bwMode="auto">
          <a:xfrm>
            <a:off x="4786313" y="1232298"/>
            <a:ext cx="3107531" cy="376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350" u="sng" dirty="0"/>
              <a:t>Type de difficultés rencontrées généralement par les élèves 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900" u="sng" dirty="0"/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350" dirty="0"/>
              <a:t> L’élève reconnaît l’écriture chiffrée des nombres de 0 à 5 mais confond l’écriture des nombres entre 5 et 10.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350" dirty="0"/>
              <a:t> L’élève rencontre des difficultés liées à la discrimination visuelle (confond les graphies 6/9 ou 8/3) et/ou phonologique (entend six au lieu de dix).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350" dirty="0"/>
              <a:t> L’élève confond 1 et 10.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350" dirty="0"/>
              <a:t> L’élève semble avoir répondu au hasard.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350" dirty="0"/>
              <a:t> L’élève connaît la suite orale des nombres (au moins jusqu’à dix) mais commet des erreurs dans la reconnaissance de l’écriture chiffrée.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FR" altLang="fr-FR" sz="1350" dirty="0"/>
              <a:t> L’élève ne connaît pas la comptine numérique (jusqu’à dix au moins)</a:t>
            </a:r>
          </a:p>
        </p:txBody>
      </p:sp>
    </p:spTree>
    <p:extLst>
      <p:ext uri="{BB962C8B-B14F-4D97-AF65-F5344CB8AC3E}">
        <p14:creationId xmlns:p14="http://schemas.microsoft.com/office/powerpoint/2010/main" val="6438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/>
                </a:solidFill>
              </a:rPr>
              <a:t>Pourquoi ces résultats ? Pistes :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r>
              <a:rPr lang="fr-FR" dirty="0" smtClean="0"/>
              <a:t>Conseils de passation :</a:t>
            </a:r>
          </a:p>
          <a:p>
            <a:pPr marL="114300" lvl="0" indent="0">
              <a:buNone/>
            </a:pPr>
            <a:r>
              <a:rPr lang="fr-FR" dirty="0" smtClean="0"/>
              <a:t>Utiliser </a:t>
            </a:r>
            <a:r>
              <a:rPr lang="fr-FR" dirty="0"/>
              <a:t>un cache pour ne laisser visible qu’une </a:t>
            </a:r>
            <a:r>
              <a:rPr lang="fr-FR" dirty="0" smtClean="0"/>
              <a:t>bande</a:t>
            </a:r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111922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2800" dirty="0">
                <a:solidFill>
                  <a:srgbClr val="92D050"/>
                </a:solidFill>
              </a:rPr>
              <a:t>Suggestions d’activités à prévoir en amont pour que l’élève soit prêt au type d’exercice</a:t>
            </a:r>
            <a:endParaRPr sz="2800" dirty="0">
              <a:solidFill>
                <a:srgbClr val="92D050"/>
              </a:solidFill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196236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fr-FR" dirty="0"/>
              <a:t>Proposer un travail sur fiche, avec une bande, puis plusieurs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 smtClean="0"/>
              <a:t>Attention aux chiffres 2/5 et 6/9 qui sont parfois écrits en miroir</a:t>
            </a: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Caveat Brush"/>
                <a:sym typeface="Caveat Brus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Caveat Brush"/>
              <a:sym typeface="Caveat Brush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fr-FR" dirty="0"/>
              <a:t>Proposer des lotos en ligne :</a:t>
            </a:r>
          </a:p>
          <a:p>
            <a:pPr marL="88900" indent="0">
              <a:buNone/>
            </a:pPr>
            <a:r>
              <a:rPr lang="fr-FR" dirty="0"/>
              <a:t>Bingo en ligne sur une bande plastifiée avec des anneaux avec des chiffres dans l’ordre, puis dans le désordre.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062762"/>
      </p:ext>
    </p:extLst>
  </p:cSld>
  <p:clrMapOvr>
    <a:masterClrMapping/>
  </p:clrMapOvr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1109</Words>
  <Application>Microsoft Office PowerPoint</Application>
  <PresentationFormat>Affichage à l'écran (16:9)</PresentationFormat>
  <Paragraphs>236</Paragraphs>
  <Slides>45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Caveat Brush</vt:lpstr>
      <vt:lpstr>Gill Sans MT</vt:lpstr>
      <vt:lpstr>Arial</vt:lpstr>
      <vt:lpstr>Patrick Hand</vt:lpstr>
      <vt:lpstr>Times New Roman</vt:lpstr>
      <vt:lpstr>Calibri</vt:lpstr>
      <vt:lpstr>Tybalt template</vt:lpstr>
      <vt:lpstr>Analyse des évaluations CP</vt:lpstr>
      <vt:lpstr>Pistes de réflexion sur certains items ciblés </vt:lpstr>
      <vt:lpstr> 7 items</vt:lpstr>
      <vt:lpstr>1. Mathématiques</vt:lpstr>
      <vt:lpstr>Lire des nombres entiers jusque 10</vt:lpstr>
      <vt:lpstr>Présentation PowerPoint</vt:lpstr>
      <vt:lpstr>Exercice 5</vt:lpstr>
      <vt:lpstr>Pourquoi ces résultats ? Pistes :</vt:lpstr>
      <vt:lpstr>Suggestions d’activités à prévoir en amont pour que l’élève soit prêt au type d’exercice</vt:lpstr>
      <vt:lpstr>Comparer des nombres</vt:lpstr>
      <vt:lpstr>Présentation PowerPoint</vt:lpstr>
      <vt:lpstr>Exercice 8</vt:lpstr>
      <vt:lpstr>Suggestions d’activités à prévoir en amont pour que l’élève soit préparé au type d’exercice</vt:lpstr>
      <vt:lpstr>Suggestions d’activités à prévoir en amont pour que l’élève soit préparé au type d’exercice</vt:lpstr>
      <vt:lpstr>Suggestions d’activités à prévoir en amont pour que l’élève soit préparé au type d’exercice</vt:lpstr>
      <vt:lpstr>Reproduire un assemblage</vt:lpstr>
      <vt:lpstr>Présentation PowerPoint</vt:lpstr>
      <vt:lpstr>Exercice 9</vt:lpstr>
      <vt:lpstr>Suggestions d’activités à prévoir en amont pour que l’élève soit préparé au type d’exercice</vt:lpstr>
      <vt:lpstr>Suggestions d’activités à prévoir en amont pour que l’élève soit préparé au type d’exercice</vt:lpstr>
      <vt:lpstr>Ecrire des nombres entiers</vt:lpstr>
      <vt:lpstr>Présentation PowerPoint</vt:lpstr>
      <vt:lpstr>Exercice 14</vt:lpstr>
      <vt:lpstr>Pourquoi ces résultats ? Pistes :</vt:lpstr>
      <vt:lpstr>Suggestions d’activités à prévoir en amont pour que l’élève soit préparé au type d’exercice</vt:lpstr>
      <vt:lpstr>Suggestions d’activités à prévoir en amont pour que l’élève soit préparé au type d’exercice</vt:lpstr>
      <vt:lpstr>2. Français </vt:lpstr>
      <vt:lpstr>Comprendre des mots lus par l’enseignant</vt:lpstr>
      <vt:lpstr>Présentation PowerPoint</vt:lpstr>
      <vt:lpstr>Suggestions d’activités à prévoir en amont pour que l’élève soit prêt au type d’exercice</vt:lpstr>
      <vt:lpstr>Suggestions d’activités à prévoir en amont pour que l’élève soit prêt au type d’exercice</vt:lpstr>
      <vt:lpstr>Manipuler des syllabes </vt:lpstr>
      <vt:lpstr>Présentation PowerPoint</vt:lpstr>
      <vt:lpstr>Présentation PowerPoint</vt:lpstr>
      <vt:lpstr>Pourquoi ces résultats ? Pistes :</vt:lpstr>
      <vt:lpstr>Suggestions d’activités à prévoir en amont pour que l’élève soit prêt au type d’exercice</vt:lpstr>
      <vt:lpstr>Suggestions d’activités à prévoir en amont pour que l’élève soit prêt au type d’exercice</vt:lpstr>
      <vt:lpstr>Suggestions d’activités à prévoir en amont pour que l’élève soit prêt au type d’exercice</vt:lpstr>
      <vt:lpstr>Suggestions d’activités à prévoir en amont pour que l’élève soit prêt au type d’exercice</vt:lpstr>
      <vt:lpstr>Manipuler des phonèmes</vt:lpstr>
      <vt:lpstr>Présentation PowerPoint</vt:lpstr>
      <vt:lpstr>Présentation PowerPoint</vt:lpstr>
      <vt:lpstr>Suggestions d’activités à prévoir en amont pour que l’élève soit prêt au type d’exercice</vt:lpstr>
      <vt:lpstr>Suggestions d’activités à prévoir en amont pour que l’élève soit prêt au type d’exercice</vt:lpstr>
      <vt:lpstr>Suggestions d’activités à prévoir en amont pour que l’élève soit prêt au type d’exercice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des évaluations CP</dc:title>
  <dc:creator>Stéphanie</dc:creator>
  <cp:lastModifiedBy>odfstephanie@yahoo.fr</cp:lastModifiedBy>
  <cp:revision>67</cp:revision>
  <dcterms:modified xsi:type="dcterms:W3CDTF">2022-05-02T09:23:53Z</dcterms:modified>
</cp:coreProperties>
</file>