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7" r:id="rId2"/>
    <p:sldId id="256" r:id="rId3"/>
    <p:sldId id="257" r:id="rId4"/>
    <p:sldId id="258" r:id="rId5"/>
    <p:sldId id="259" r:id="rId6"/>
    <p:sldId id="262" r:id="rId7"/>
    <p:sldId id="263" r:id="rId8"/>
    <p:sldId id="268" r:id="rId9"/>
    <p:sldId id="265" r:id="rId10"/>
    <p:sldId id="266" r:id="rId1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F0D0002-E1E0-4813-BC6B-75A8EBB9247B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9084DB9-CFBA-4050-9EFB-EAEC2CEA6F9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A788F3-4F95-4CAD-BD0B-294CA3E9FDB7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FR" smtClean="0"/>
              <a:t>Mise en activité. Matériel nécessaire: ardoise. Faire nommer les lettres au fur et à mesure que les lettres apparaissent. On peut éventuellement faire émettre des hypothèses de mots envisageables (vélo, vole, love) avant de faire apparaître l’image. </a:t>
            </a:r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0ACAFB-32F6-463B-94E2-6B832B2C54A8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FR" smtClean="0"/>
              <a:t>On conserve ici les lettres et les mots de référence. Faire verbaliser les élèves sur la touche verte, que signifie-t-elle ? (réponse attendue : on doit ajouter une lettre)  Lorsque les élèves ont écrit le mot faire verbaliser leur démarche et la manipulation.</a:t>
            </a:r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831351-E04D-4674-9BB6-F62F6F5BEEC1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FR" smtClean="0"/>
              <a:t>Idem diapo précédente</a:t>
            </a:r>
          </a:p>
        </p:txBody>
      </p:sp>
      <p:sp>
        <p:nvSpPr>
          <p:cNvPr id="2253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AF55057-24CE-44CD-A82D-F3BD8F2A6E4C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FR" smtClean="0"/>
              <a:t>Idem diapo précédente</a:t>
            </a:r>
          </a:p>
        </p:txBody>
      </p:sp>
      <p:sp>
        <p:nvSpPr>
          <p:cNvPr id="2457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02BAA85-4646-40AA-A136-E5403D342AAF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FR" smtClean="0"/>
              <a:t>Idem diapo précédente</a:t>
            </a:r>
          </a:p>
        </p:txBody>
      </p:sp>
      <p:sp>
        <p:nvSpPr>
          <p:cNvPr id="2662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D643457-B055-4E55-9D3B-C885428EDA39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FR" smtClean="0"/>
              <a:t>Idem diapo précédente</a:t>
            </a:r>
          </a:p>
        </p:txBody>
      </p:sp>
      <p:sp>
        <p:nvSpPr>
          <p:cNvPr id="2867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6C26691-6A8D-4726-8367-4B4DE411A8D6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FR" smtClean="0"/>
              <a:t>Idem diapo précédente</a:t>
            </a:r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FF0DD51-94B9-4226-8080-448D1E7D4CBC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3F872-9ABE-409B-820B-6CE3B47A0038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B3839-5105-483C-94B8-3773ADA7085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6863F-7A16-4F28-8A61-8C67FDD95CC4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C63DD-6DB9-4E4C-95A9-27AAED34FD6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48515-F282-4C87-8CFE-17DCC096FF5A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E3CC6-CF22-479D-B6CA-3C9A419F14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B8B1F-97FB-4181-A0D4-BC473E79D6C4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1BF6D-DD94-4B6B-AB48-84352BBAB0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1D389-BEE4-436E-8CC3-06F97F478C25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F9819-EBBA-4AD2-9DCC-6B5E05444B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4D2A9-5364-4946-9B6F-495C29CE8597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EF502-CAA6-4617-8AE2-05E890BD71F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48DAA-8D38-4AE3-905A-081430B80440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C16B1-6368-477C-AD69-A7A7F5FB63D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CC340-FE4F-4B12-8233-504C45A70365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0D005-5F5F-433C-BAC5-192B4BE31C6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D0EB8-40B4-43DA-A729-39CB0C834E21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9F183-B8D8-4F48-87C3-AEA18CDA36B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4B2DE-5D48-4386-AAFB-9D671A55423C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CF018-B35C-4823-B9D7-3A6B6D44918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AB35F-43A6-4E0B-9C2D-7A7AC481FD71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BB300-20A6-4EE1-97E6-A6800A9F2C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193FCC-860F-4743-B8CC-72A1D2AB1DB9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848225-72B0-4573-9703-2D1EB5FC59C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1.wav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1.wav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8.png"/><Relationship Id="rId4" Type="http://schemas.openxmlformats.org/officeDocument/2006/relationships/image" Target="../media/image9.png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audio1.wav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5.png"/><Relationship Id="rId4" Type="http://schemas.openxmlformats.org/officeDocument/2006/relationships/image" Target="../media/image11.jpeg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2.jpeg"/><Relationship Id="rId4" Type="http://schemas.openxmlformats.org/officeDocument/2006/relationships/image" Target="../media/image9.pn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0" y="2701925"/>
            <a:ext cx="23114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088" y="1443038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Activité 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: mot à mot</a:t>
            </a:r>
            <a:b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Matériel nécessaire 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77825" y="4629150"/>
            <a:ext cx="8353425" cy="1752600"/>
          </a:xfrm>
          <a:ln>
            <a:solidFill>
              <a:schemeClr val="tx1"/>
            </a:solidFill>
          </a:ln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b="1" dirty="0" smtClean="0">
                <a:solidFill>
                  <a:schemeClr val="bg1"/>
                </a:solidFill>
              </a:rPr>
              <a:t>Objectif </a:t>
            </a:r>
            <a:r>
              <a:rPr lang="fr-FR" dirty="0" smtClean="0">
                <a:solidFill>
                  <a:schemeClr val="bg1"/>
                </a:solidFill>
              </a:rPr>
              <a:t>: mémoriser les composantes du code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b="1" dirty="0" smtClean="0">
                <a:solidFill>
                  <a:schemeClr val="bg1"/>
                </a:solidFill>
              </a:rPr>
              <a:t>Connaissance et compétence associée </a:t>
            </a:r>
            <a:r>
              <a:rPr lang="fr-FR" dirty="0" smtClean="0">
                <a:solidFill>
                  <a:schemeClr val="bg1"/>
                </a:solidFill>
              </a:rPr>
              <a:t>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dirty="0" smtClean="0">
                <a:solidFill>
                  <a:schemeClr val="bg1"/>
                </a:solidFill>
              </a:rPr>
              <a:t> identifier les mots de manière de plus en plus aisée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4340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C:\0-Amélie\1-PROD\Cycle 2\Français\Identifier les mots\tetier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725" y="44450"/>
            <a:ext cx="8593138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Rectangle à coins arrondis 74"/>
          <p:cNvSpPr/>
          <p:nvPr/>
        </p:nvSpPr>
        <p:spPr>
          <a:xfrm>
            <a:off x="2282039" y="620689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  <p:sp>
        <p:nvSpPr>
          <p:cNvPr id="76" name="Rectangle à coins arrondis 75"/>
          <p:cNvSpPr/>
          <p:nvPr/>
        </p:nvSpPr>
        <p:spPr>
          <a:xfrm>
            <a:off x="3362159" y="620689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sp>
        <p:nvSpPr>
          <p:cNvPr id="77" name="Rectangle à coins arrondis 76"/>
          <p:cNvSpPr/>
          <p:nvPr/>
        </p:nvSpPr>
        <p:spPr>
          <a:xfrm>
            <a:off x="179512" y="620688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V</a:t>
            </a:r>
          </a:p>
        </p:txBody>
      </p:sp>
      <p:sp>
        <p:nvSpPr>
          <p:cNvPr id="78" name="Rectangle à coins arrondis 77"/>
          <p:cNvSpPr/>
          <p:nvPr/>
        </p:nvSpPr>
        <p:spPr>
          <a:xfrm>
            <a:off x="1246307" y="620689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sp>
        <p:nvSpPr>
          <p:cNvPr id="79" name="Rectangle à coins arrondis 78"/>
          <p:cNvSpPr/>
          <p:nvPr/>
        </p:nvSpPr>
        <p:spPr>
          <a:xfrm>
            <a:off x="179512" y="2613007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V</a:t>
            </a:r>
          </a:p>
        </p:txBody>
      </p:sp>
      <p:sp>
        <p:nvSpPr>
          <p:cNvPr id="80" name="Rectangle à coins arrondis 79"/>
          <p:cNvSpPr/>
          <p:nvPr/>
        </p:nvSpPr>
        <p:spPr>
          <a:xfrm>
            <a:off x="3434268" y="1665476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V</a:t>
            </a:r>
            <a:endParaRPr lang="fr-FR" sz="9600" dirty="0"/>
          </a:p>
        </p:txBody>
      </p:sp>
      <p:sp>
        <p:nvSpPr>
          <p:cNvPr id="81" name="Rectangle à coins arrondis 80"/>
          <p:cNvSpPr/>
          <p:nvPr/>
        </p:nvSpPr>
        <p:spPr>
          <a:xfrm>
            <a:off x="4549734" y="1651575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E</a:t>
            </a:r>
            <a:endParaRPr lang="fr-FR" sz="9600" dirty="0"/>
          </a:p>
        </p:txBody>
      </p:sp>
      <p:sp>
        <p:nvSpPr>
          <p:cNvPr id="82" name="Rectangle à coins arrondis 81"/>
          <p:cNvSpPr/>
          <p:nvPr/>
        </p:nvSpPr>
        <p:spPr>
          <a:xfrm>
            <a:off x="179512" y="1638388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O</a:t>
            </a:r>
            <a:endParaRPr lang="fr-FR" sz="9600" dirty="0"/>
          </a:p>
        </p:txBody>
      </p:sp>
      <p:sp>
        <p:nvSpPr>
          <p:cNvPr id="83" name="Rectangle à coins arrondis 82"/>
          <p:cNvSpPr/>
          <p:nvPr/>
        </p:nvSpPr>
        <p:spPr>
          <a:xfrm>
            <a:off x="1286225" y="1651575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L</a:t>
            </a:r>
            <a:endParaRPr lang="fr-FR" sz="9600" dirty="0"/>
          </a:p>
        </p:txBody>
      </p:sp>
      <p:sp>
        <p:nvSpPr>
          <p:cNvPr id="84" name="Rectangle à coins arrondis 83"/>
          <p:cNvSpPr/>
          <p:nvPr/>
        </p:nvSpPr>
        <p:spPr>
          <a:xfrm>
            <a:off x="2382872" y="1665476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I</a:t>
            </a:r>
            <a:endParaRPr lang="fr-FR" sz="9600" dirty="0"/>
          </a:p>
        </p:txBody>
      </p:sp>
      <p:pic>
        <p:nvPicPr>
          <p:cNvPr id="30753" name="Image 8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2573338"/>
            <a:ext cx="10080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Rectangle à coins arrondis 85"/>
          <p:cNvSpPr/>
          <p:nvPr/>
        </p:nvSpPr>
        <p:spPr>
          <a:xfrm>
            <a:off x="1259632" y="2613007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I</a:t>
            </a:r>
          </a:p>
        </p:txBody>
      </p:sp>
      <p:sp>
        <p:nvSpPr>
          <p:cNvPr id="87" name="Rectangle à coins arrondis 86"/>
          <p:cNvSpPr/>
          <p:nvPr/>
        </p:nvSpPr>
        <p:spPr>
          <a:xfrm>
            <a:off x="2339752" y="2613007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sp>
        <p:nvSpPr>
          <p:cNvPr id="88" name="Rectangle à coins arrondis 87"/>
          <p:cNvSpPr/>
          <p:nvPr/>
        </p:nvSpPr>
        <p:spPr>
          <a:xfrm>
            <a:off x="3419872" y="2613007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  <p:sp>
        <p:nvSpPr>
          <p:cNvPr id="89" name="Rectangle à coins arrondis 88"/>
          <p:cNvSpPr/>
          <p:nvPr/>
        </p:nvSpPr>
        <p:spPr>
          <a:xfrm>
            <a:off x="4499992" y="2594789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sp>
        <p:nvSpPr>
          <p:cNvPr id="90" name="Rectangle à coins arrondis 89"/>
          <p:cNvSpPr/>
          <p:nvPr/>
        </p:nvSpPr>
        <p:spPr>
          <a:xfrm>
            <a:off x="5580112" y="2564904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T</a:t>
            </a:r>
          </a:p>
        </p:txBody>
      </p:sp>
      <p:grpSp>
        <p:nvGrpSpPr>
          <p:cNvPr id="91" name="Groupe 90"/>
          <p:cNvGrpSpPr>
            <a:grpSpLocks/>
          </p:cNvGrpSpPr>
          <p:nvPr/>
        </p:nvGrpSpPr>
        <p:grpSpPr bwMode="auto">
          <a:xfrm>
            <a:off x="5626100" y="3727450"/>
            <a:ext cx="1006475" cy="935038"/>
            <a:chOff x="3059500" y="3781524"/>
            <a:chExt cx="2741290" cy="2741290"/>
          </a:xfrm>
        </p:grpSpPr>
        <p:pic>
          <p:nvPicPr>
            <p:cNvPr id="30801" name="Image 91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59500" y="3781524"/>
              <a:ext cx="2741290" cy="2741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3" name="Connecteur droit avec flèche 92"/>
            <p:cNvCxnSpPr/>
            <p:nvPr/>
          </p:nvCxnSpPr>
          <p:spPr>
            <a:xfrm flipH="1">
              <a:off x="4572830" y="4363293"/>
              <a:ext cx="773962" cy="577113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à coins arrondis 93"/>
          <p:cNvSpPr/>
          <p:nvPr/>
        </p:nvSpPr>
        <p:spPr>
          <a:xfrm>
            <a:off x="242156" y="3728437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V</a:t>
            </a:r>
          </a:p>
        </p:txBody>
      </p:sp>
      <p:sp>
        <p:nvSpPr>
          <p:cNvPr id="95" name="Rectangle à coins arrondis 94"/>
          <p:cNvSpPr/>
          <p:nvPr/>
        </p:nvSpPr>
        <p:spPr>
          <a:xfrm>
            <a:off x="1290954" y="3728437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sp>
        <p:nvSpPr>
          <p:cNvPr id="96" name="Rectangle à coins arrondis 95"/>
          <p:cNvSpPr/>
          <p:nvPr/>
        </p:nvSpPr>
        <p:spPr>
          <a:xfrm>
            <a:off x="2371074" y="3728437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I</a:t>
            </a:r>
          </a:p>
        </p:txBody>
      </p:sp>
      <p:sp>
        <p:nvSpPr>
          <p:cNvPr id="97" name="Rectangle à coins arrondis 96"/>
          <p:cNvSpPr/>
          <p:nvPr/>
        </p:nvSpPr>
        <p:spPr>
          <a:xfrm>
            <a:off x="3451194" y="3728437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  <p:sp>
        <p:nvSpPr>
          <p:cNvPr id="98" name="Rectangle à coins arrondis 97"/>
          <p:cNvSpPr/>
          <p:nvPr/>
        </p:nvSpPr>
        <p:spPr>
          <a:xfrm>
            <a:off x="4531314" y="3710219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pic>
        <p:nvPicPr>
          <p:cNvPr id="30785" name="Image 9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8200" y="4940300"/>
            <a:ext cx="151765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6" name="Image 99"/>
          <p:cNvPicPr>
            <a:picLocks noChangeAspect="1"/>
          </p:cNvPicPr>
          <p:nvPr/>
        </p:nvPicPr>
        <p:blipFill>
          <a:blip r:embed="rId8"/>
          <a:srcRect l="19000" t="31" r="20076" b="-31"/>
          <a:stretch>
            <a:fillRect/>
          </a:stretch>
        </p:blipFill>
        <p:spPr bwMode="auto">
          <a:xfrm>
            <a:off x="5662613" y="1727200"/>
            <a:ext cx="7826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" name="Rectangle à coins arrondis 100"/>
          <p:cNvSpPr/>
          <p:nvPr/>
        </p:nvSpPr>
        <p:spPr>
          <a:xfrm>
            <a:off x="282842" y="4870775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sp>
        <p:nvSpPr>
          <p:cNvPr id="102" name="Rectangle à coins arrondis 101"/>
          <p:cNvSpPr/>
          <p:nvPr/>
        </p:nvSpPr>
        <p:spPr>
          <a:xfrm>
            <a:off x="1362962" y="4870775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sp>
        <p:nvSpPr>
          <p:cNvPr id="103" name="Rectangle à coins arrondis 102"/>
          <p:cNvSpPr/>
          <p:nvPr/>
        </p:nvSpPr>
        <p:spPr>
          <a:xfrm>
            <a:off x="2443082" y="4870775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I</a:t>
            </a:r>
          </a:p>
        </p:txBody>
      </p:sp>
      <p:sp>
        <p:nvSpPr>
          <p:cNvPr id="104" name="Rectangle à coins arrondis 103"/>
          <p:cNvSpPr/>
          <p:nvPr/>
        </p:nvSpPr>
        <p:spPr>
          <a:xfrm>
            <a:off x="3523202" y="4852557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  <p:pic>
        <p:nvPicPr>
          <p:cNvPr id="105" name="Image 104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471988" y="631825"/>
            <a:ext cx="89852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ZoneTexte 35"/>
          <p:cNvSpPr txBox="1">
            <a:spLocks noChangeArrowheads="1"/>
          </p:cNvSpPr>
          <p:nvPr/>
        </p:nvSpPr>
        <p:spPr bwMode="auto">
          <a:xfrm>
            <a:off x="812800" y="5864225"/>
            <a:ext cx="7645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4000">
                <a:solidFill>
                  <a:schemeClr val="bg1"/>
                </a:solidFill>
                <a:latin typeface="Calibri" pitchFamily="34" charset="0"/>
              </a:rPr>
              <a:t>Ecris-le mot manquant sur l’ardoise.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1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1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1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1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1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1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mtClean="0">
                <a:solidFill>
                  <a:schemeClr val="bg1"/>
                </a:solidFill>
              </a:rPr>
              <a:t>Combiner des lettres pour former des mots</a:t>
            </a:r>
          </a:p>
        </p:txBody>
      </p:sp>
      <p:sp>
        <p:nvSpPr>
          <p:cNvPr id="16386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mtClean="0">
                <a:solidFill>
                  <a:schemeClr val="bg1"/>
                </a:solidFill>
              </a:rPr>
              <a:t>Vers le principe orthographique</a:t>
            </a:r>
          </a:p>
        </p:txBody>
      </p:sp>
      <p:sp>
        <p:nvSpPr>
          <p:cNvPr id="5" name="Bouton d'action : Fin 4">
            <a:hlinkClick r:id="" action="ppaction://noaction" highlightClick="1"/>
          </p:cNvPr>
          <p:cNvSpPr/>
          <p:nvPr/>
        </p:nvSpPr>
        <p:spPr>
          <a:xfrm>
            <a:off x="8172450" y="5768975"/>
            <a:ext cx="539750" cy="539750"/>
          </a:xfrm>
          <a:prstGeom prst="actionButtonEnd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6388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outon d’action : Suivant 15">
            <a:hlinkClick r:id="" action="ppaction://noaction" highlightClick="1"/>
          </p:cNvPr>
          <p:cNvSpPr/>
          <p:nvPr/>
        </p:nvSpPr>
        <p:spPr>
          <a:xfrm>
            <a:off x="4075113" y="4387850"/>
            <a:ext cx="787400" cy="69691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4500" y="3201988"/>
            <a:ext cx="3224213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ZoneTexte 3"/>
          <p:cNvSpPr txBox="1">
            <a:spLocks noChangeArrowheads="1"/>
          </p:cNvSpPr>
          <p:nvPr/>
        </p:nvSpPr>
        <p:spPr bwMode="auto">
          <a:xfrm>
            <a:off x="1047750" y="596900"/>
            <a:ext cx="81375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Mets les lettres dans l’ordre pour écrire le mot qui correspond à l’image.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1907704" y="2024844"/>
            <a:ext cx="1368152" cy="129614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3491880" y="2024844"/>
            <a:ext cx="1368152" cy="129614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6660232" y="1988840"/>
            <a:ext cx="1368152" cy="129614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V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5076056" y="2024844"/>
            <a:ext cx="1368152" cy="129614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pic>
        <p:nvPicPr>
          <p:cNvPr id="17424" name="Image 1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" y="696913"/>
            <a:ext cx="941388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Bouton d'action : Fin 9">
            <a:hlinkClick r:id="" action="ppaction://noaction" highlightClick="1"/>
          </p:cNvPr>
          <p:cNvSpPr/>
          <p:nvPr/>
        </p:nvSpPr>
        <p:spPr>
          <a:xfrm>
            <a:off x="819150" y="2403475"/>
            <a:ext cx="539750" cy="539750"/>
          </a:xfrm>
          <a:prstGeom prst="actionButtonEnd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" name="Bouton d'action : Fin 11">
            <a:hlinkClick r:id="" action="ppaction://noaction" highlightClick="1"/>
          </p:cNvPr>
          <p:cNvSpPr/>
          <p:nvPr/>
        </p:nvSpPr>
        <p:spPr>
          <a:xfrm>
            <a:off x="8172450" y="5884863"/>
            <a:ext cx="539750" cy="539750"/>
          </a:xfrm>
          <a:prstGeom prst="actionButtonEnd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7427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8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0" grpId="0" animBg="1"/>
      <p:bldP spid="10" grpId="1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3757828" y="908720"/>
            <a:ext cx="1368152" cy="129614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5292080" y="908720"/>
            <a:ext cx="1368152" cy="129614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692401" y="908720"/>
            <a:ext cx="1368152" cy="129614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V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2240124" y="908720"/>
            <a:ext cx="1368152" cy="129614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3779912" y="2564661"/>
            <a:ext cx="1368152" cy="129614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+?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5463" y="869950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Bouton d'action : Fin 10">
            <a:hlinkClick r:id="" action="ppaction://noaction" highlightClick="1"/>
          </p:cNvPr>
          <p:cNvSpPr/>
          <p:nvPr/>
        </p:nvSpPr>
        <p:spPr>
          <a:xfrm>
            <a:off x="8172450" y="5876925"/>
            <a:ext cx="539750" cy="539750"/>
          </a:xfrm>
          <a:prstGeom prst="actionButtonEnd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" name="Bouton d’action : Suivant 2">
            <a:hlinkClick r:id="" action="ppaction://noaction" highlightClick="1"/>
          </p:cNvPr>
          <p:cNvSpPr/>
          <p:nvPr/>
        </p:nvSpPr>
        <p:spPr>
          <a:xfrm>
            <a:off x="3924300" y="4578350"/>
            <a:ext cx="863600" cy="863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rcRect l="18579" r="11571"/>
          <a:stretch>
            <a:fillRect/>
          </a:stretch>
        </p:blipFill>
        <p:spPr bwMode="auto">
          <a:xfrm>
            <a:off x="3035300" y="4014788"/>
            <a:ext cx="2857500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6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7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65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outon d'action : Fin 18">
            <a:hlinkClick r:id="" action="ppaction://noaction" highlightClick="1"/>
          </p:cNvPr>
          <p:cNvSpPr/>
          <p:nvPr/>
        </p:nvSpPr>
        <p:spPr>
          <a:xfrm>
            <a:off x="1412875" y="5300663"/>
            <a:ext cx="539750" cy="541337"/>
          </a:xfrm>
          <a:prstGeom prst="actionButtonEnd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3724275"/>
            <a:ext cx="3001963" cy="300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à coins arrondis 4"/>
          <p:cNvSpPr/>
          <p:nvPr/>
        </p:nvSpPr>
        <p:spPr>
          <a:xfrm>
            <a:off x="2282039" y="720362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3362159" y="720362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179512" y="720361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V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1246307" y="720362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60863" y="720725"/>
            <a:ext cx="89852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à coins arrondis 11"/>
          <p:cNvSpPr/>
          <p:nvPr/>
        </p:nvSpPr>
        <p:spPr>
          <a:xfrm>
            <a:off x="3630188" y="3356992"/>
            <a:ext cx="1368152" cy="129614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+?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4613091" y="1751248"/>
            <a:ext cx="1368152" cy="129614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V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6084168" y="1751248"/>
            <a:ext cx="1368152" cy="129614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179512" y="1738061"/>
            <a:ext cx="1368152" cy="129614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1682847" y="1747006"/>
            <a:ext cx="1368152" cy="129614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3171169" y="1751248"/>
            <a:ext cx="1368152" cy="129614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I</a:t>
            </a:r>
          </a:p>
        </p:txBody>
      </p:sp>
      <p:sp>
        <p:nvSpPr>
          <p:cNvPr id="21538" name="ZoneTexte 3"/>
          <p:cNvSpPr txBox="1">
            <a:spLocks noChangeArrowheads="1"/>
          </p:cNvSpPr>
          <p:nvPr/>
        </p:nvSpPr>
        <p:spPr bwMode="auto">
          <a:xfrm>
            <a:off x="530225" y="6200775"/>
            <a:ext cx="10175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800">
                <a:latin typeface="Calibri" pitchFamily="34" charset="0"/>
              </a:rPr>
              <a:t>http://lps13.free.fr/</a:t>
            </a: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6"/>
          <a:srcRect l="19000" t="31" r="20076" b="-31"/>
          <a:stretch>
            <a:fillRect/>
          </a:stretch>
        </p:blipFill>
        <p:spPr bwMode="auto">
          <a:xfrm>
            <a:off x="7524750" y="1604963"/>
            <a:ext cx="1566863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Bouton d'action : Fin 20">
            <a:hlinkClick r:id="" action="ppaction://noaction" highlightClick="1"/>
          </p:cNvPr>
          <p:cNvSpPr/>
          <p:nvPr/>
        </p:nvSpPr>
        <p:spPr>
          <a:xfrm>
            <a:off x="8172450" y="5886450"/>
            <a:ext cx="539750" cy="539750"/>
          </a:xfrm>
          <a:prstGeom prst="actionButtonEnd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1541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2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7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2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7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2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7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2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45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Bouton d'action : Fin 30">
            <a:hlinkClick r:id="" action="ppaction://noaction" highlightClick="1"/>
          </p:cNvPr>
          <p:cNvSpPr/>
          <p:nvPr/>
        </p:nvSpPr>
        <p:spPr>
          <a:xfrm>
            <a:off x="3967163" y="4797425"/>
            <a:ext cx="539750" cy="539750"/>
          </a:xfrm>
          <a:prstGeom prst="actionButtonEnd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5313" y="3813175"/>
            <a:ext cx="2741612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cteur droit avec flèche 8"/>
          <p:cNvCxnSpPr/>
          <p:nvPr/>
        </p:nvCxnSpPr>
        <p:spPr>
          <a:xfrm flipH="1">
            <a:off x="4572000" y="4437063"/>
            <a:ext cx="776288" cy="630237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à coins arrondis 4"/>
          <p:cNvSpPr/>
          <p:nvPr/>
        </p:nvSpPr>
        <p:spPr>
          <a:xfrm>
            <a:off x="2210031" y="791613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3290151" y="791613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107504" y="791612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V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1174299" y="791613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107503" y="2829031"/>
            <a:ext cx="1152129" cy="113135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V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3362260" y="1836400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V</a:t>
            </a:r>
            <a:endParaRPr lang="fr-FR" sz="9600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4427984" y="1822499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E</a:t>
            </a:r>
            <a:endParaRPr lang="fr-FR" sz="9600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107504" y="1809312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O</a:t>
            </a:r>
            <a:endParaRPr lang="fr-FR" sz="9600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1187624" y="1822499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L</a:t>
            </a:r>
            <a:endParaRPr lang="fr-FR" sz="9600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2267744" y="1836400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I</a:t>
            </a:r>
            <a:endParaRPr lang="fr-FR" sz="96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51725" y="2852738"/>
            <a:ext cx="11525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à coins arrondis 19"/>
          <p:cNvSpPr/>
          <p:nvPr/>
        </p:nvSpPr>
        <p:spPr>
          <a:xfrm>
            <a:off x="1331640" y="2829031"/>
            <a:ext cx="1152129" cy="113135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I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2555776" y="2829031"/>
            <a:ext cx="1152129" cy="113135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sp>
        <p:nvSpPr>
          <p:cNvPr id="22" name="Rectangle à coins arrondis 21"/>
          <p:cNvSpPr/>
          <p:nvPr/>
        </p:nvSpPr>
        <p:spPr>
          <a:xfrm>
            <a:off x="3779912" y="2829031"/>
            <a:ext cx="1152129" cy="113135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  <p:sp>
        <p:nvSpPr>
          <p:cNvPr id="23" name="Rectangle à coins arrondis 22"/>
          <p:cNvSpPr/>
          <p:nvPr/>
        </p:nvSpPr>
        <p:spPr>
          <a:xfrm>
            <a:off x="1483460" y="4437112"/>
            <a:ext cx="1368152" cy="129614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-?</a:t>
            </a:r>
          </a:p>
        </p:txBody>
      </p:sp>
      <p:sp>
        <p:nvSpPr>
          <p:cNvPr id="23599" name="ZoneTexte 24"/>
          <p:cNvSpPr txBox="1">
            <a:spLocks noChangeArrowheads="1"/>
          </p:cNvSpPr>
          <p:nvPr/>
        </p:nvSpPr>
        <p:spPr bwMode="auto">
          <a:xfrm>
            <a:off x="496888" y="6350000"/>
            <a:ext cx="5969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400">
                <a:latin typeface="Calibri" pitchFamily="34" charset="0"/>
              </a:rPr>
              <a:t>http://lps13.free.fr/</a:t>
            </a:r>
          </a:p>
        </p:txBody>
      </p:sp>
      <p:sp>
        <p:nvSpPr>
          <p:cNvPr id="27" name="Rectangle à coins arrondis 26"/>
          <p:cNvSpPr/>
          <p:nvPr/>
        </p:nvSpPr>
        <p:spPr>
          <a:xfrm>
            <a:off x="5004048" y="2810813"/>
            <a:ext cx="1152129" cy="113135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sp>
        <p:nvSpPr>
          <p:cNvPr id="28" name="Rectangle à coins arrondis 27"/>
          <p:cNvSpPr/>
          <p:nvPr/>
        </p:nvSpPr>
        <p:spPr>
          <a:xfrm>
            <a:off x="6228183" y="2780928"/>
            <a:ext cx="1152129" cy="113135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T</a:t>
            </a:r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6"/>
          <a:srcRect l="19000" t="31" r="20076" b="-31"/>
          <a:stretch>
            <a:fillRect/>
          </a:stretch>
        </p:blipFill>
        <p:spPr bwMode="auto">
          <a:xfrm>
            <a:off x="5538788" y="1862138"/>
            <a:ext cx="833437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Bouton d'action : Fin 31">
            <a:hlinkClick r:id="" action="ppaction://noaction" highlightClick="1"/>
          </p:cNvPr>
          <p:cNvSpPr/>
          <p:nvPr/>
        </p:nvSpPr>
        <p:spPr>
          <a:xfrm>
            <a:off x="8172450" y="5876925"/>
            <a:ext cx="539750" cy="539750"/>
          </a:xfrm>
          <a:prstGeom prst="actionButtonEnd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3608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0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60863" y="825500"/>
            <a:ext cx="898525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9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75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25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35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1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85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6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35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10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485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85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85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outon d'action : Fin 36">
            <a:hlinkClick r:id="" action="ppaction://noaction" highlightClick="1"/>
          </p:cNvPr>
          <p:cNvSpPr/>
          <p:nvPr/>
        </p:nvSpPr>
        <p:spPr>
          <a:xfrm>
            <a:off x="3613150" y="5408613"/>
            <a:ext cx="539750" cy="539750"/>
          </a:xfrm>
          <a:prstGeom prst="actionButtonEnd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70200" y="4806950"/>
            <a:ext cx="3033713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à coins arrondis 4"/>
          <p:cNvSpPr/>
          <p:nvPr/>
        </p:nvSpPr>
        <p:spPr>
          <a:xfrm>
            <a:off x="2210031" y="627458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3290151" y="627458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107504" y="627457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V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1174299" y="627458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107504" y="2622008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V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3314679" y="1672245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>
                <a:solidFill>
                  <a:schemeClr val="tx1"/>
                </a:solidFill>
              </a:rPr>
              <a:t>V</a:t>
            </a:r>
            <a:endParaRPr lang="fr-FR" sz="9600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4430145" y="1658344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E</a:t>
            </a:r>
            <a:endParaRPr lang="fr-FR" sz="9600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130946" y="1645157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O</a:t>
            </a:r>
            <a:endParaRPr lang="fr-FR" sz="9600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1166636" y="1658344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L</a:t>
            </a:r>
            <a:endParaRPr lang="fr-FR" sz="9600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2263283" y="1672245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I</a:t>
            </a:r>
            <a:endParaRPr lang="fr-FR" sz="96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8125" y="2646363"/>
            <a:ext cx="100806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à coins arrondis 19"/>
          <p:cNvSpPr/>
          <p:nvPr/>
        </p:nvSpPr>
        <p:spPr>
          <a:xfrm>
            <a:off x="1187624" y="2622008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I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2267744" y="2622008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sp>
        <p:nvSpPr>
          <p:cNvPr id="22" name="Rectangle à coins arrondis 21"/>
          <p:cNvSpPr/>
          <p:nvPr/>
        </p:nvSpPr>
        <p:spPr>
          <a:xfrm>
            <a:off x="3347864" y="2622008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  <p:sp>
        <p:nvSpPr>
          <p:cNvPr id="23" name="Rectangle à coins arrondis 22"/>
          <p:cNvSpPr/>
          <p:nvPr/>
        </p:nvSpPr>
        <p:spPr>
          <a:xfrm>
            <a:off x="1007604" y="4980639"/>
            <a:ext cx="1368152" cy="129614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-?</a:t>
            </a:r>
          </a:p>
        </p:txBody>
      </p:sp>
      <p:sp>
        <p:nvSpPr>
          <p:cNvPr id="25646" name="ZoneTexte 24"/>
          <p:cNvSpPr txBox="1">
            <a:spLocks noChangeArrowheads="1"/>
          </p:cNvSpPr>
          <p:nvPr/>
        </p:nvSpPr>
        <p:spPr bwMode="auto">
          <a:xfrm>
            <a:off x="490538" y="6381750"/>
            <a:ext cx="598487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400">
                <a:latin typeface="Calibri" pitchFamily="34" charset="0"/>
              </a:rPr>
              <a:t>http://lps13.free.fr/</a:t>
            </a:r>
          </a:p>
        </p:txBody>
      </p:sp>
      <p:sp>
        <p:nvSpPr>
          <p:cNvPr id="27" name="Rectangle à coins arrondis 26"/>
          <p:cNvSpPr/>
          <p:nvPr/>
        </p:nvSpPr>
        <p:spPr>
          <a:xfrm>
            <a:off x="4427984" y="2603790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sp>
        <p:nvSpPr>
          <p:cNvPr id="28" name="Rectangle à coins arrondis 27"/>
          <p:cNvSpPr/>
          <p:nvPr/>
        </p:nvSpPr>
        <p:spPr>
          <a:xfrm>
            <a:off x="5508104" y="2573905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T</a:t>
            </a:r>
          </a:p>
        </p:txBody>
      </p:sp>
      <p:grpSp>
        <p:nvGrpSpPr>
          <p:cNvPr id="11" name="Groupe 10"/>
          <p:cNvGrpSpPr>
            <a:grpSpLocks/>
          </p:cNvGrpSpPr>
          <p:nvPr/>
        </p:nvGrpSpPr>
        <p:grpSpPr bwMode="auto">
          <a:xfrm>
            <a:off x="5564188" y="3770313"/>
            <a:ext cx="1006475" cy="936625"/>
            <a:chOff x="3059500" y="3781524"/>
            <a:chExt cx="2741290" cy="2741290"/>
          </a:xfrm>
        </p:grpSpPr>
        <p:pic>
          <p:nvPicPr>
            <p:cNvPr id="25674" name="Image 23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59500" y="3781524"/>
              <a:ext cx="2741290" cy="2741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0" name="Connecteur droit avec flèche 29"/>
            <p:cNvCxnSpPr/>
            <p:nvPr/>
          </p:nvCxnSpPr>
          <p:spPr>
            <a:xfrm flipH="1">
              <a:off x="4572830" y="4366952"/>
              <a:ext cx="773959" cy="576136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à coins arrondis 30"/>
          <p:cNvSpPr/>
          <p:nvPr/>
        </p:nvSpPr>
        <p:spPr>
          <a:xfrm>
            <a:off x="138826" y="3735206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V</a:t>
            </a:r>
          </a:p>
        </p:txBody>
      </p:sp>
      <p:sp>
        <p:nvSpPr>
          <p:cNvPr id="32" name="Rectangle à coins arrondis 31"/>
          <p:cNvSpPr/>
          <p:nvPr/>
        </p:nvSpPr>
        <p:spPr>
          <a:xfrm>
            <a:off x="1218946" y="3735206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2299066" y="3735206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I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3379186" y="3735206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  <p:sp>
        <p:nvSpPr>
          <p:cNvPr id="35" name="Rectangle à coins arrondis 34"/>
          <p:cNvSpPr/>
          <p:nvPr/>
        </p:nvSpPr>
        <p:spPr>
          <a:xfrm>
            <a:off x="4459306" y="3716988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>
          <a:blip r:embed="rId7"/>
          <a:srcRect l="19000" t="31" r="20076" b="-31"/>
          <a:stretch>
            <a:fillRect/>
          </a:stretch>
        </p:blipFill>
        <p:spPr bwMode="auto">
          <a:xfrm>
            <a:off x="5613400" y="1733550"/>
            <a:ext cx="784225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Bouton d'action : Fin 37">
            <a:hlinkClick r:id="" action="ppaction://noaction" highlightClick="1"/>
          </p:cNvPr>
          <p:cNvSpPr/>
          <p:nvPr/>
        </p:nvSpPr>
        <p:spPr>
          <a:xfrm>
            <a:off x="8172450" y="5895975"/>
            <a:ext cx="539750" cy="539750"/>
          </a:xfrm>
          <a:prstGeom prst="actionButtonEnd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5671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72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Image 4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360863" y="620713"/>
            <a:ext cx="89852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7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5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8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5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3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7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45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2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95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7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45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8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755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83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050"/>
                            </p:stCondLst>
                            <p:childTnLst>
                              <p:par>
                                <p:cTn id="8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98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550"/>
                            </p:stCondLst>
                            <p:childTnLst>
                              <p:par>
                                <p:cTn id="87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13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nodeType="clickEffect">
                                  <p:stCondLst>
                                    <p:cond delay="20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18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2210031" y="627458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3290151" y="627458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107504" y="627457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V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1174299" y="627458"/>
            <a:ext cx="985756" cy="9091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107504" y="2622008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V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3314679" y="1672245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>
                <a:solidFill>
                  <a:schemeClr val="tx1"/>
                </a:solidFill>
              </a:rPr>
              <a:t>V</a:t>
            </a:r>
            <a:endParaRPr lang="fr-FR" sz="9600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4430145" y="1658344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E</a:t>
            </a:r>
            <a:endParaRPr lang="fr-FR" sz="9600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130946" y="1645157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O</a:t>
            </a:r>
            <a:endParaRPr lang="fr-FR" sz="9600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1166636" y="1658344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L</a:t>
            </a:r>
            <a:endParaRPr lang="fr-FR" sz="9600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2263283" y="1672245"/>
            <a:ext cx="961228" cy="8447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800" dirty="0"/>
              <a:t>I</a:t>
            </a:r>
            <a:endParaRPr lang="fr-FR" sz="96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2646363"/>
            <a:ext cx="100806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à coins arrondis 19"/>
          <p:cNvSpPr/>
          <p:nvPr/>
        </p:nvSpPr>
        <p:spPr>
          <a:xfrm>
            <a:off x="1187624" y="2622008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I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2267744" y="2622008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sp>
        <p:nvSpPr>
          <p:cNvPr id="22" name="Rectangle à coins arrondis 21"/>
          <p:cNvSpPr/>
          <p:nvPr/>
        </p:nvSpPr>
        <p:spPr>
          <a:xfrm>
            <a:off x="3347864" y="2622008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  <p:sp>
        <p:nvSpPr>
          <p:cNvPr id="27689" name="ZoneTexte 24"/>
          <p:cNvSpPr txBox="1">
            <a:spLocks noChangeArrowheads="1"/>
          </p:cNvSpPr>
          <p:nvPr/>
        </p:nvSpPr>
        <p:spPr bwMode="auto">
          <a:xfrm>
            <a:off x="490538" y="6381750"/>
            <a:ext cx="598487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400">
                <a:latin typeface="Calibri" pitchFamily="34" charset="0"/>
              </a:rPr>
              <a:t>http://lps13.free.fr/</a:t>
            </a:r>
          </a:p>
        </p:txBody>
      </p:sp>
      <p:sp>
        <p:nvSpPr>
          <p:cNvPr id="27" name="Rectangle à coins arrondis 26"/>
          <p:cNvSpPr/>
          <p:nvPr/>
        </p:nvSpPr>
        <p:spPr>
          <a:xfrm>
            <a:off x="4427984" y="2603790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sp>
        <p:nvSpPr>
          <p:cNvPr id="28" name="Rectangle à coins arrondis 27"/>
          <p:cNvSpPr/>
          <p:nvPr/>
        </p:nvSpPr>
        <p:spPr>
          <a:xfrm>
            <a:off x="5508104" y="2573905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T</a:t>
            </a:r>
          </a:p>
        </p:txBody>
      </p:sp>
      <p:grpSp>
        <p:nvGrpSpPr>
          <p:cNvPr id="11" name="Groupe 10"/>
          <p:cNvGrpSpPr>
            <a:grpSpLocks/>
          </p:cNvGrpSpPr>
          <p:nvPr/>
        </p:nvGrpSpPr>
        <p:grpSpPr bwMode="auto">
          <a:xfrm>
            <a:off x="5564188" y="3770313"/>
            <a:ext cx="1006475" cy="936625"/>
            <a:chOff x="3059500" y="3781524"/>
            <a:chExt cx="2741290" cy="2741290"/>
          </a:xfrm>
        </p:grpSpPr>
        <p:pic>
          <p:nvPicPr>
            <p:cNvPr id="27730" name="Image 23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59500" y="3781524"/>
              <a:ext cx="2741290" cy="2741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0" name="Connecteur droit avec flèche 29"/>
            <p:cNvCxnSpPr/>
            <p:nvPr/>
          </p:nvCxnSpPr>
          <p:spPr>
            <a:xfrm flipH="1">
              <a:off x="4572830" y="4366952"/>
              <a:ext cx="773959" cy="576136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à coins arrondis 30"/>
          <p:cNvSpPr/>
          <p:nvPr/>
        </p:nvSpPr>
        <p:spPr>
          <a:xfrm>
            <a:off x="138826" y="3735206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V</a:t>
            </a:r>
          </a:p>
        </p:txBody>
      </p:sp>
      <p:sp>
        <p:nvSpPr>
          <p:cNvPr id="32" name="Rectangle à coins arrondis 31"/>
          <p:cNvSpPr/>
          <p:nvPr/>
        </p:nvSpPr>
        <p:spPr>
          <a:xfrm>
            <a:off x="1218946" y="3735206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2299066" y="3735206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I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3379186" y="3735206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  <p:sp>
        <p:nvSpPr>
          <p:cNvPr id="35" name="Rectangle à coins arrondis 34"/>
          <p:cNvSpPr/>
          <p:nvPr/>
        </p:nvSpPr>
        <p:spPr>
          <a:xfrm>
            <a:off x="4459306" y="3716988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>
          <a:blip r:embed="rId5"/>
          <a:srcRect l="19000" t="31" r="20076" b="-31"/>
          <a:stretch>
            <a:fillRect/>
          </a:stretch>
        </p:blipFill>
        <p:spPr bwMode="auto">
          <a:xfrm>
            <a:off x="5613400" y="1733550"/>
            <a:ext cx="784225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Bouton d'action : Fin 37">
            <a:hlinkClick r:id="" action="ppaction://noaction" highlightClick="1"/>
          </p:cNvPr>
          <p:cNvSpPr/>
          <p:nvPr/>
        </p:nvSpPr>
        <p:spPr>
          <a:xfrm>
            <a:off x="8172450" y="5895975"/>
            <a:ext cx="539750" cy="539750"/>
          </a:xfrm>
          <a:prstGeom prst="actionButtonEnd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7714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715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Image 4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60863" y="620713"/>
            <a:ext cx="89852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24375" y="4956175"/>
            <a:ext cx="1517650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Rectangle à coins arrondis 42"/>
          <p:cNvSpPr/>
          <p:nvPr/>
        </p:nvSpPr>
        <p:spPr>
          <a:xfrm>
            <a:off x="158524" y="4887378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O</a:t>
            </a:r>
          </a:p>
        </p:txBody>
      </p:sp>
      <p:sp>
        <p:nvSpPr>
          <p:cNvPr id="44" name="Rectangle à coins arrondis 43"/>
          <p:cNvSpPr/>
          <p:nvPr/>
        </p:nvSpPr>
        <p:spPr>
          <a:xfrm>
            <a:off x="1238644" y="4887378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E</a:t>
            </a:r>
          </a:p>
        </p:txBody>
      </p:sp>
      <p:sp>
        <p:nvSpPr>
          <p:cNvPr id="45" name="Rectangle à coins arrondis 44"/>
          <p:cNvSpPr/>
          <p:nvPr/>
        </p:nvSpPr>
        <p:spPr>
          <a:xfrm>
            <a:off x="2318764" y="4887378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I</a:t>
            </a:r>
          </a:p>
        </p:txBody>
      </p:sp>
      <p:sp>
        <p:nvSpPr>
          <p:cNvPr id="46" name="Rectangle à coins arrondis 45"/>
          <p:cNvSpPr/>
          <p:nvPr/>
        </p:nvSpPr>
        <p:spPr>
          <a:xfrm>
            <a:off x="3398884" y="4869160"/>
            <a:ext cx="1008112" cy="9899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7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5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8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5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3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7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45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2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95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7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45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8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755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83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050"/>
                            </p:stCondLst>
                            <p:childTnLst>
                              <p:par>
                                <p:cTn id="8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98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49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ZoneTexte 1"/>
          <p:cNvSpPr txBox="1">
            <a:spLocks noChangeArrowheads="1"/>
          </p:cNvSpPr>
          <p:nvPr/>
        </p:nvSpPr>
        <p:spPr bwMode="auto">
          <a:xfrm>
            <a:off x="755650" y="1628775"/>
            <a:ext cx="791686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800">
                <a:solidFill>
                  <a:schemeClr val="bg1"/>
                </a:solidFill>
                <a:latin typeface="Calibri" pitchFamily="34" charset="0"/>
              </a:rPr>
              <a:t>Regarde bien la diapositive suivante.</a:t>
            </a:r>
          </a:p>
          <a:p>
            <a:pPr algn="ctr"/>
            <a:endParaRPr lang="fr-FR" sz="4800">
              <a:latin typeface="Calibri" pitchFamily="34" charset="0"/>
            </a:endParaRPr>
          </a:p>
          <a:p>
            <a:pPr algn="ctr"/>
            <a:r>
              <a:rPr lang="fr-FR" sz="4800">
                <a:solidFill>
                  <a:schemeClr val="bg1"/>
                </a:solidFill>
                <a:latin typeface="Calibri" pitchFamily="34" charset="0"/>
              </a:rPr>
              <a:t>Un mot va disparaitre.</a:t>
            </a:r>
          </a:p>
        </p:txBody>
      </p:sp>
      <p:sp>
        <p:nvSpPr>
          <p:cNvPr id="3" name="Bouton d'action : Fin 2">
            <a:hlinkClick r:id="" action="ppaction://noaction" highlightClick="1"/>
          </p:cNvPr>
          <p:cNvSpPr/>
          <p:nvPr/>
        </p:nvSpPr>
        <p:spPr>
          <a:xfrm>
            <a:off x="8172450" y="5876925"/>
            <a:ext cx="539750" cy="539750"/>
          </a:xfrm>
          <a:prstGeom prst="actionButtonEnd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9699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307</Words>
  <Application>Microsoft Office PowerPoint</Application>
  <PresentationFormat>Affichage à l'écran (4:3)</PresentationFormat>
  <Paragraphs>134</Paragraphs>
  <Slides>10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3" baseType="lpstr">
      <vt:lpstr>Arial</vt:lpstr>
      <vt:lpstr>Calibri</vt:lpstr>
      <vt:lpstr>Thème Office</vt:lpstr>
      <vt:lpstr>Activité : mot à mot Matériel nécessaire : </vt:lpstr>
      <vt:lpstr>Combiner des lettres pour former des mots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Rectorat de RENNES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Combiner des lettres pour former des mots</dc:title>
  <dc:creator>dsden56</dc:creator>
  <cp:lastModifiedBy>odfstephanie@yahoo.fr</cp:lastModifiedBy>
  <cp:revision>53</cp:revision>
  <dcterms:created xsi:type="dcterms:W3CDTF">2016-09-24T06:22:55Z</dcterms:created>
  <dcterms:modified xsi:type="dcterms:W3CDTF">2019-12-17T15:09:25Z</dcterms:modified>
</cp:coreProperties>
</file>