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8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B5D15C93-78C3-45A2-853F-B4D160AEC7C3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noProof="0" smtClean="0"/>
              <a:t>Modifiez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E460DDDA-8EBC-4C1F-9862-01E22B7D66F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 smtClean="0"/>
          </a:p>
        </p:txBody>
      </p:sp>
      <p:sp>
        <p:nvSpPr>
          <p:cNvPr id="15363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749E892-45D0-474D-8266-AE80063B1E9F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 smtClean="0"/>
          </a:p>
        </p:txBody>
      </p:sp>
      <p:sp>
        <p:nvSpPr>
          <p:cNvPr id="35843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073B01E-7287-42C9-8B6A-5C0764BB1559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 smtClean="0"/>
          </a:p>
        </p:txBody>
      </p:sp>
      <p:sp>
        <p:nvSpPr>
          <p:cNvPr id="17411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E66064E-F6AC-4F1B-8B74-79E2D4835920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 smtClean="0"/>
          </a:p>
        </p:txBody>
      </p:sp>
      <p:sp>
        <p:nvSpPr>
          <p:cNvPr id="19459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99CC4D4-64BA-4D53-84CC-DA942AA8A62C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 smtClean="0"/>
          </a:p>
        </p:txBody>
      </p:sp>
      <p:sp>
        <p:nvSpPr>
          <p:cNvPr id="21507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8DDF508-1B50-459E-A16F-D8F7D742F76F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 smtClean="0"/>
          </a:p>
        </p:txBody>
      </p:sp>
      <p:sp>
        <p:nvSpPr>
          <p:cNvPr id="24579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39AAAAC-E58D-4970-9EC4-8592E0F66241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 smtClean="0"/>
          </a:p>
        </p:txBody>
      </p:sp>
      <p:sp>
        <p:nvSpPr>
          <p:cNvPr id="26627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63EDD77-1B88-4261-B93E-9F34EF841042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 smtClean="0"/>
          </a:p>
        </p:txBody>
      </p:sp>
      <p:sp>
        <p:nvSpPr>
          <p:cNvPr id="28675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D2659A4-C143-4C6C-9AEE-EDF2B66B284E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 smtClean="0"/>
          </a:p>
        </p:txBody>
      </p:sp>
      <p:sp>
        <p:nvSpPr>
          <p:cNvPr id="31747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EB8FF33-18FD-4D3A-9277-8617A9FCC4A6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 smtClean="0"/>
          </a:p>
        </p:txBody>
      </p:sp>
      <p:sp>
        <p:nvSpPr>
          <p:cNvPr id="33795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A06D854-1180-44AD-A299-28B80C579C93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2C7264-8EB4-4A8A-8BA4-C0C1ACC00637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72C1E0-B883-4E56-940B-8BA8528071B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0E9377-F31C-4BFE-8E92-F21C2C69680B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D8F033-89C3-47FB-AFA7-949A4A877D8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CA7CE7-49E7-4572-9506-AECBA44D244D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58C113-42EE-4EA8-AC0D-8EEAD33CE8D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AF1A25-AD64-4D21-A799-A2C18A70C2DF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59537D-ECE2-47EE-9918-C8A7A1B43F4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C1C133-28CF-40FC-8840-61769D9F0210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57B2C3-5D2F-4E18-A1CA-AF80479420C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F39F2D-624E-4C0A-BD75-1B17F2DEF114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7C6676-8110-4277-B37C-98DAD112F88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842078-9ED4-4138-BAAB-F4903106641B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803C54-B70F-44E0-958D-064E7C0A635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549976-ADC6-43C0-A4C2-7BF9BC0A1C31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DABA14-53D7-468E-BE40-68BEDF0EFEB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BD07E0-4F70-4155-8790-47D395F2D2F8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846C27-240E-417B-A8CC-85095310290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0012A0-75ED-4074-A06E-2C3B2A883B2A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5A6DEF-72C1-4597-AAFB-E78FDFC5601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E98D96-C925-4469-B1BA-50FA75ED40E1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7E450A-CF8B-4A20-B791-80822157BC3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Modifiez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DE02B2F-8ECE-43E8-8C6D-15A8EF3C8D73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2036E69-967E-48F8-83E9-7116C56E93E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audio" Target="../media/audio1.wav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gif"/><Relationship Id="rId5" Type="http://schemas.openxmlformats.org/officeDocument/2006/relationships/image" Target="../media/image1.png"/><Relationship Id="rId4" Type="http://schemas.openxmlformats.org/officeDocument/2006/relationships/image" Target="../media/image11.gi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gif"/><Relationship Id="rId3" Type="http://schemas.openxmlformats.org/officeDocument/2006/relationships/audio" Target="../media/audio1.wav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gif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audio" Target="../media/audio1.wav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gif"/><Relationship Id="rId5" Type="http://schemas.openxmlformats.org/officeDocument/2006/relationships/image" Target="../media/image6.gif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audio" Target="../media/audio1.wav"/><Relationship Id="rId7" Type="http://schemas.openxmlformats.org/officeDocument/2006/relationships/image" Target="../media/image6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gif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audio" Target="../media/audio1.wav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gif"/><Relationship Id="rId5" Type="http://schemas.openxmlformats.org/officeDocument/2006/relationships/image" Target="../media/image9.gif"/><Relationship Id="rId4" Type="http://schemas.openxmlformats.org/officeDocument/2006/relationships/image" Target="../media/image8.gi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3" Type="http://schemas.openxmlformats.org/officeDocument/2006/relationships/audio" Target="../media/audio1.wav"/><Relationship Id="rId7" Type="http://schemas.openxmlformats.org/officeDocument/2006/relationships/image" Target="../media/image9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gif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24250" y="2701925"/>
            <a:ext cx="2311400" cy="231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95288" y="4652963"/>
            <a:ext cx="8353425" cy="1681162"/>
          </a:xfrm>
          <a:ln>
            <a:solidFill>
              <a:schemeClr val="tx1"/>
            </a:solidFill>
          </a:ln>
        </p:spPr>
        <p:txBody>
          <a:bodyPr rtlCol="0">
            <a:normAutofit fontScale="92500"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fr-FR" b="1" dirty="0" smtClean="0">
                <a:solidFill>
                  <a:schemeClr val="bg1"/>
                </a:solidFill>
              </a:rPr>
              <a:t>Objectif : </a:t>
            </a:r>
            <a:r>
              <a:rPr lang="fr-FR" dirty="0" smtClean="0">
                <a:solidFill>
                  <a:schemeClr val="bg1"/>
                </a:solidFill>
              </a:rPr>
              <a:t>Associer mot et image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fr-FR" b="1" dirty="0" smtClean="0">
                <a:solidFill>
                  <a:schemeClr val="bg1"/>
                </a:solidFill>
              </a:rPr>
              <a:t>Connaissance et compétence associée </a:t>
            </a:r>
            <a:r>
              <a:rPr lang="fr-FR" dirty="0" smtClean="0">
                <a:solidFill>
                  <a:schemeClr val="bg1"/>
                </a:solidFill>
              </a:rPr>
              <a:t>: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fr-FR" dirty="0" smtClean="0">
                <a:solidFill>
                  <a:schemeClr val="bg1"/>
                </a:solidFill>
              </a:rPr>
              <a:t> identifier les mots de manière de plus en plus aisée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14339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itre 1"/>
          <p:cNvSpPr>
            <a:spLocks noGrp="1"/>
          </p:cNvSpPr>
          <p:nvPr>
            <p:ph type="ctrTitle"/>
          </p:nvPr>
        </p:nvSpPr>
        <p:spPr>
          <a:xfrm>
            <a:off x="827088" y="1443038"/>
            <a:ext cx="7772400" cy="147002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r-FR" b="1" dirty="0" smtClean="0">
                <a:solidFill>
                  <a:schemeClr val="accent5">
                    <a:lumMod val="75000"/>
                  </a:schemeClr>
                </a:solidFill>
              </a:rPr>
              <a:t>Activité </a:t>
            </a:r>
            <a:r>
              <a:rPr lang="fr-FR" dirty="0" smtClean="0">
                <a:solidFill>
                  <a:schemeClr val="accent5">
                    <a:lumMod val="75000"/>
                  </a:schemeClr>
                </a:solidFill>
              </a:rPr>
              <a:t>: la bonne paire mot-image</a:t>
            </a:r>
            <a:br>
              <a:rPr lang="fr-FR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fr-FR" b="1" dirty="0" smtClean="0">
                <a:solidFill>
                  <a:schemeClr val="accent5">
                    <a:lumMod val="75000"/>
                  </a:schemeClr>
                </a:solidFill>
              </a:rPr>
              <a:t>Matériel nécessaire </a:t>
            </a:r>
            <a:r>
              <a:rPr lang="fr-FR" dirty="0" smtClean="0">
                <a:solidFill>
                  <a:schemeClr val="accent5">
                    <a:lumMod val="75000"/>
                  </a:schemeClr>
                </a:solidFill>
              </a:rPr>
              <a:t>: </a:t>
            </a:r>
            <a:endParaRPr lang="fr-FR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14341" name="Picture 2" descr="C:\0-Amélie\1-PROD\Cycle 2\Français\Identifier les mots\tetiere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9725" y="44450"/>
            <a:ext cx="8593138" cy="145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 descr="C:\0-Amélie\1-PROD\Cycle 2\Français\Lecture et compréhension de l'écrit\Imports\tetiere 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46038"/>
            <a:ext cx="8977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2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re 1"/>
          <p:cNvSpPr>
            <a:spLocks noGrp="1"/>
          </p:cNvSpPr>
          <p:nvPr>
            <p:ph type="ctrTitle"/>
          </p:nvPr>
        </p:nvSpPr>
        <p:spPr>
          <a:xfrm>
            <a:off x="576263" y="765175"/>
            <a:ext cx="8135937" cy="122555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r-FR" dirty="0" smtClean="0">
                <a:solidFill>
                  <a:schemeClr val="bg1"/>
                </a:solidFill>
              </a:rPr>
              <a:t>Un seul mot illustre une des images .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0" name="ZoneTexte 9"/>
          <p:cNvSpPr txBox="1">
            <a:spLocks noChangeArrowheads="1"/>
          </p:cNvSpPr>
          <p:nvPr/>
        </p:nvSpPr>
        <p:spPr bwMode="auto">
          <a:xfrm>
            <a:off x="2843213" y="2636838"/>
            <a:ext cx="32893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6000">
                <a:solidFill>
                  <a:schemeClr val="bg1"/>
                </a:solidFill>
                <a:latin typeface="Calibri" pitchFamily="34" charset="0"/>
              </a:rPr>
              <a:t>Trouve-le.</a:t>
            </a:r>
          </a:p>
        </p:txBody>
      </p:sp>
      <p:sp>
        <p:nvSpPr>
          <p:cNvPr id="11" name="ZoneTexte 10"/>
          <p:cNvSpPr txBox="1">
            <a:spLocks noChangeArrowheads="1"/>
          </p:cNvSpPr>
          <p:nvPr/>
        </p:nvSpPr>
        <p:spPr bwMode="auto">
          <a:xfrm>
            <a:off x="1263650" y="4365625"/>
            <a:ext cx="6896100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5400">
                <a:solidFill>
                  <a:schemeClr val="bg1"/>
                </a:solidFill>
                <a:latin typeface="Calibri" pitchFamily="34" charset="0"/>
              </a:rPr>
              <a:t>Ecris-le sur ton ardoise. </a:t>
            </a:r>
          </a:p>
        </p:txBody>
      </p:sp>
      <p:sp>
        <p:nvSpPr>
          <p:cNvPr id="12" name="Losange 11"/>
          <p:cNvSpPr/>
          <p:nvPr/>
        </p:nvSpPr>
        <p:spPr>
          <a:xfrm>
            <a:off x="8604250" y="6110288"/>
            <a:ext cx="360363" cy="360362"/>
          </a:xfrm>
          <a:prstGeom prst="diamond">
            <a:avLst/>
          </a:prstGeo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6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à coins arrondis 10"/>
          <p:cNvSpPr/>
          <p:nvPr/>
        </p:nvSpPr>
        <p:spPr>
          <a:xfrm>
            <a:off x="4113213" y="2565400"/>
            <a:ext cx="3570287" cy="8636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800" dirty="0">
                <a:solidFill>
                  <a:schemeClr val="tx1"/>
                </a:solidFill>
                <a:latin typeface="Century Gothic" panose="020B0502020202020204" pitchFamily="34" charset="0"/>
              </a:rPr>
              <a:t>ardoise</a:t>
            </a:r>
          </a:p>
        </p:txBody>
      </p:sp>
      <p:sp>
        <p:nvSpPr>
          <p:cNvPr id="12" name="Rectangle à coins arrondis 11"/>
          <p:cNvSpPr/>
          <p:nvPr/>
        </p:nvSpPr>
        <p:spPr>
          <a:xfrm>
            <a:off x="4113213" y="1412875"/>
            <a:ext cx="3570287" cy="8636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800" dirty="0">
                <a:latin typeface="Century Gothic" panose="020B0502020202020204" pitchFamily="34" charset="0"/>
              </a:rPr>
              <a:t>table</a:t>
            </a:r>
          </a:p>
        </p:txBody>
      </p:sp>
      <p:sp>
        <p:nvSpPr>
          <p:cNvPr id="13" name="Rectangle à coins arrondis 12"/>
          <p:cNvSpPr/>
          <p:nvPr/>
        </p:nvSpPr>
        <p:spPr>
          <a:xfrm>
            <a:off x="4113213" y="3724275"/>
            <a:ext cx="3570287" cy="8636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800" dirty="0">
                <a:latin typeface="Century Gothic" panose="020B0502020202020204" pitchFamily="34" charset="0"/>
              </a:rPr>
              <a:t>libre</a:t>
            </a:r>
          </a:p>
        </p:txBody>
      </p:sp>
      <p:sp>
        <p:nvSpPr>
          <p:cNvPr id="15" name="Rectangle à coins arrondis 14"/>
          <p:cNvSpPr/>
          <p:nvPr/>
        </p:nvSpPr>
        <p:spPr>
          <a:xfrm>
            <a:off x="4113213" y="4941888"/>
            <a:ext cx="3570287" cy="8636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800" dirty="0">
                <a:latin typeface="Century Gothic" panose="020B0502020202020204" pitchFamily="34" charset="0"/>
              </a:rPr>
              <a:t>armoire 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1150" y="2433638"/>
            <a:ext cx="2017713" cy="201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63525" y="4403725"/>
            <a:ext cx="2112963" cy="211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Image 18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66713" y="623888"/>
            <a:ext cx="1938337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6" name="Picture 2" descr="C:\0-Amélie\1-PROD\Cycle 2\Français\Lecture et compréhension de l'écrit\Imports\tetiere 3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07950" y="46038"/>
            <a:ext cx="8977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7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Losange 20"/>
          <p:cNvSpPr/>
          <p:nvPr/>
        </p:nvSpPr>
        <p:spPr>
          <a:xfrm>
            <a:off x="8604250" y="6110288"/>
            <a:ext cx="360363" cy="360362"/>
          </a:xfrm>
          <a:prstGeom prst="diamond">
            <a:avLst/>
          </a:prstGeo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</p:spTree>
  </p:cSld>
  <p:clrMapOvr>
    <a:masterClrMapping/>
  </p:clrMapOvr>
  <p:transition spd="slow">
    <p:cover/>
    <p:sndAc>
      <p:stSnd>
        <p:snd r:embed="rId3" name="las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1" presetClass="exit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8" dur="5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1" presetClass="exit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21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1" presetClass="exit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24" dur="5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2" descr="C:\0-Amélie\1-PROD\Cycle 2\Français\Lecture et compréhension de l'écrit\Imports\tetiere 3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950" y="46038"/>
            <a:ext cx="8977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8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Rectangle à coins arrondis 20"/>
          <p:cNvSpPr/>
          <p:nvPr/>
        </p:nvSpPr>
        <p:spPr>
          <a:xfrm>
            <a:off x="4113213" y="2565400"/>
            <a:ext cx="3570287" cy="863600"/>
          </a:xfrm>
          <a:prstGeom prst="roundRect">
            <a:avLst/>
          </a:prstGeom>
          <a:solidFill>
            <a:srgbClr val="92D05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800" dirty="0">
                <a:solidFill>
                  <a:schemeClr val="tx1"/>
                </a:solidFill>
                <a:latin typeface="Century Gothic" panose="020B0502020202020204" pitchFamily="34" charset="0"/>
              </a:rPr>
              <a:t>ardoise</a:t>
            </a:r>
          </a:p>
        </p:txBody>
      </p:sp>
      <p:sp>
        <p:nvSpPr>
          <p:cNvPr id="22" name="Rectangle à coins arrondis 21"/>
          <p:cNvSpPr/>
          <p:nvPr/>
        </p:nvSpPr>
        <p:spPr>
          <a:xfrm>
            <a:off x="4113213" y="1412875"/>
            <a:ext cx="3600450" cy="863600"/>
          </a:xfrm>
          <a:prstGeom prst="round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800" dirty="0">
                <a:latin typeface="Century Gothic" panose="020B0502020202020204" pitchFamily="34" charset="0"/>
              </a:rPr>
              <a:t>table</a:t>
            </a:r>
          </a:p>
        </p:txBody>
      </p:sp>
      <p:sp>
        <p:nvSpPr>
          <p:cNvPr id="23" name="Rectangle à coins arrondis 22"/>
          <p:cNvSpPr/>
          <p:nvPr/>
        </p:nvSpPr>
        <p:spPr>
          <a:xfrm>
            <a:off x="4113213" y="3724275"/>
            <a:ext cx="3570287" cy="863600"/>
          </a:xfrm>
          <a:prstGeom prst="round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800" dirty="0">
                <a:latin typeface="Century Gothic" panose="020B0502020202020204" pitchFamily="34" charset="0"/>
              </a:rPr>
              <a:t>libre</a:t>
            </a:r>
          </a:p>
        </p:txBody>
      </p:sp>
      <p:sp>
        <p:nvSpPr>
          <p:cNvPr id="24" name="Rectangle à coins arrondis 23"/>
          <p:cNvSpPr/>
          <p:nvPr/>
        </p:nvSpPr>
        <p:spPr>
          <a:xfrm>
            <a:off x="4113213" y="4941888"/>
            <a:ext cx="3570287" cy="863600"/>
          </a:xfrm>
          <a:prstGeom prst="round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800" dirty="0">
                <a:latin typeface="Century Gothic" panose="020B0502020202020204" pitchFamily="34" charset="0"/>
              </a:rPr>
              <a:t>armoire </a:t>
            </a:r>
          </a:p>
        </p:txBody>
      </p:sp>
      <p:pic>
        <p:nvPicPr>
          <p:cNvPr id="34823" name="Image 24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11150" y="2433638"/>
            <a:ext cx="2017713" cy="201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4" name="Image 25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63525" y="4403725"/>
            <a:ext cx="2112963" cy="211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5" name="Image 26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66713" y="623888"/>
            <a:ext cx="1938337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Losange 27"/>
          <p:cNvSpPr/>
          <p:nvPr/>
        </p:nvSpPr>
        <p:spPr>
          <a:xfrm>
            <a:off x="8604250" y="6110288"/>
            <a:ext cx="360363" cy="360362"/>
          </a:xfrm>
          <a:prstGeom prst="diamond">
            <a:avLst/>
          </a:prstGeo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</p:spTree>
  </p:cSld>
  <p:clrMapOvr>
    <a:masterClrMapping/>
  </p:clrMapOvr>
  <p:transition spd="slow">
    <p:cover/>
    <p:sndAc>
      <p:stSnd>
        <p:snd r:embed="rId3" name="las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76263" y="765175"/>
            <a:ext cx="8135937" cy="122555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r-FR" dirty="0" smtClean="0">
                <a:solidFill>
                  <a:schemeClr val="bg1"/>
                </a:solidFill>
              </a:rPr>
              <a:t>Un seul mot illustre une des images .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3" name="ZoneTexte 2"/>
          <p:cNvSpPr txBox="1">
            <a:spLocks noChangeArrowheads="1"/>
          </p:cNvSpPr>
          <p:nvPr/>
        </p:nvSpPr>
        <p:spPr bwMode="auto">
          <a:xfrm>
            <a:off x="2843213" y="2636838"/>
            <a:ext cx="32893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6000">
                <a:solidFill>
                  <a:schemeClr val="bg1"/>
                </a:solidFill>
                <a:latin typeface="Calibri" pitchFamily="34" charset="0"/>
              </a:rPr>
              <a:t>Trouve-le.</a:t>
            </a:r>
          </a:p>
        </p:txBody>
      </p:sp>
      <p:sp>
        <p:nvSpPr>
          <p:cNvPr id="4" name="ZoneTexte 3"/>
          <p:cNvSpPr txBox="1">
            <a:spLocks noChangeArrowheads="1"/>
          </p:cNvSpPr>
          <p:nvPr/>
        </p:nvSpPr>
        <p:spPr bwMode="auto">
          <a:xfrm>
            <a:off x="1263650" y="4365625"/>
            <a:ext cx="6896100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5400">
                <a:solidFill>
                  <a:schemeClr val="bg1"/>
                </a:solidFill>
                <a:latin typeface="Calibri" pitchFamily="34" charset="0"/>
              </a:rPr>
              <a:t>Ecris-le sur ton ardoise. </a:t>
            </a:r>
          </a:p>
        </p:txBody>
      </p:sp>
      <p:pic>
        <p:nvPicPr>
          <p:cNvPr id="16388" name="Picture 2" descr="C:\0-Amélie\1-PROD\Cycle 2\Français\Lecture et compréhension de l'écrit\Imports\tetiere 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46038"/>
            <a:ext cx="8977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rganigramme : Fusion 4"/>
          <p:cNvSpPr/>
          <p:nvPr/>
        </p:nvSpPr>
        <p:spPr>
          <a:xfrm>
            <a:off x="8548688" y="6069013"/>
            <a:ext cx="342900" cy="342900"/>
          </a:xfrm>
          <a:prstGeom prst="flowChartMerg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6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Image 1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1150" y="2373313"/>
            <a:ext cx="2017713" cy="201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Image 16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63525" y="4173538"/>
            <a:ext cx="2112963" cy="211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Image 18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66713" y="781050"/>
            <a:ext cx="1938337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2" descr="C:\0-Amélie\1-PROD\Cycle 2\Français\Lecture et compréhension de l'écrit\Imports\tetiere 3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07950" y="46038"/>
            <a:ext cx="8977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Rectangle à coins arrondis 20"/>
          <p:cNvSpPr/>
          <p:nvPr/>
        </p:nvSpPr>
        <p:spPr>
          <a:xfrm>
            <a:off x="4171950" y="2276475"/>
            <a:ext cx="3568700" cy="86518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800" dirty="0">
                <a:latin typeface="Century Gothic" panose="020B0502020202020204" pitchFamily="34" charset="0"/>
              </a:rPr>
              <a:t>vache</a:t>
            </a:r>
          </a:p>
        </p:txBody>
      </p:sp>
      <p:sp>
        <p:nvSpPr>
          <p:cNvPr id="22" name="Rectangle à coins arrondis 21"/>
          <p:cNvSpPr/>
          <p:nvPr/>
        </p:nvSpPr>
        <p:spPr>
          <a:xfrm>
            <a:off x="4140200" y="1052513"/>
            <a:ext cx="3600450" cy="8636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800" dirty="0">
                <a:latin typeface="Century Gothic" panose="020B0502020202020204" pitchFamily="34" charset="0"/>
              </a:rPr>
              <a:t>boule</a:t>
            </a:r>
          </a:p>
        </p:txBody>
      </p:sp>
      <p:sp>
        <p:nvSpPr>
          <p:cNvPr id="23" name="Rectangle à coins arrondis 22"/>
          <p:cNvSpPr/>
          <p:nvPr/>
        </p:nvSpPr>
        <p:spPr>
          <a:xfrm>
            <a:off x="4171950" y="3527425"/>
            <a:ext cx="3570288" cy="8636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800" dirty="0">
                <a:latin typeface="Century Gothic" panose="020B0502020202020204" pitchFamily="34" charset="0"/>
              </a:rPr>
              <a:t>latin</a:t>
            </a:r>
          </a:p>
        </p:txBody>
      </p:sp>
      <p:sp>
        <p:nvSpPr>
          <p:cNvPr id="24" name="Rectangle à coins arrondis 23"/>
          <p:cNvSpPr/>
          <p:nvPr/>
        </p:nvSpPr>
        <p:spPr>
          <a:xfrm>
            <a:off x="4171950" y="4724400"/>
            <a:ext cx="3568700" cy="86518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800" dirty="0">
                <a:solidFill>
                  <a:schemeClr val="tx1"/>
                </a:solidFill>
                <a:latin typeface="Century Gothic" panose="020B0502020202020204" pitchFamily="34" charset="0"/>
              </a:rPr>
              <a:t>poule</a:t>
            </a:r>
          </a:p>
        </p:txBody>
      </p:sp>
      <p:sp>
        <p:nvSpPr>
          <p:cNvPr id="25" name="Organigramme : Fusion 24"/>
          <p:cNvSpPr/>
          <p:nvPr/>
        </p:nvSpPr>
        <p:spPr>
          <a:xfrm>
            <a:off x="8548688" y="6069013"/>
            <a:ext cx="342900" cy="342900"/>
          </a:xfrm>
          <a:prstGeom prst="flowChartMerg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7" name="Rectangle à coins arrondis 26"/>
          <p:cNvSpPr/>
          <p:nvPr/>
        </p:nvSpPr>
        <p:spPr>
          <a:xfrm flipH="1">
            <a:off x="7956550" y="6249988"/>
            <a:ext cx="149225" cy="179387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8" name="Rectangle à coins arrondis 27"/>
          <p:cNvSpPr/>
          <p:nvPr/>
        </p:nvSpPr>
        <p:spPr>
          <a:xfrm flipH="1">
            <a:off x="8224838" y="6249988"/>
            <a:ext cx="149225" cy="179387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</p:spTree>
  </p:cSld>
  <p:clrMapOvr>
    <a:masterClrMapping/>
  </p:clrMapOvr>
  <p:transition spd="slow">
    <p:cover/>
    <p:sndAc>
      <p:stSnd>
        <p:snd r:embed="rId3" name="las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700"/>
                                  </p:stCondLst>
                                  <p:iterate type="lt">
                                    <p:tmAbs val="1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201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iterate type="lt">
                                    <p:tmAbs val="1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9952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749"/>
                                  </p:stCondLst>
                                  <p:iterate type="lt">
                                    <p:tmAbs val="1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4702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iterate type="lt">
                                    <p:tmAbs val="1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9453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7" grpId="0" animBg="1"/>
      <p:bldP spid="2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à coins arrondis 10"/>
          <p:cNvSpPr/>
          <p:nvPr/>
        </p:nvSpPr>
        <p:spPr>
          <a:xfrm>
            <a:off x="4171950" y="2276475"/>
            <a:ext cx="3568700" cy="865188"/>
          </a:xfrm>
          <a:prstGeom prst="round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800" dirty="0">
                <a:latin typeface="Century Gothic" panose="020B0502020202020204" pitchFamily="34" charset="0"/>
              </a:rPr>
              <a:t>vache</a:t>
            </a:r>
          </a:p>
        </p:txBody>
      </p:sp>
      <p:sp>
        <p:nvSpPr>
          <p:cNvPr id="12" name="Rectangle à coins arrondis 11"/>
          <p:cNvSpPr/>
          <p:nvPr/>
        </p:nvSpPr>
        <p:spPr>
          <a:xfrm>
            <a:off x="4140200" y="1052513"/>
            <a:ext cx="3600450" cy="863600"/>
          </a:xfrm>
          <a:prstGeom prst="round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800" dirty="0">
                <a:latin typeface="Century Gothic" panose="020B0502020202020204" pitchFamily="34" charset="0"/>
              </a:rPr>
              <a:t>boule</a:t>
            </a:r>
          </a:p>
        </p:txBody>
      </p:sp>
      <p:sp>
        <p:nvSpPr>
          <p:cNvPr id="13" name="Rectangle à coins arrondis 12"/>
          <p:cNvSpPr/>
          <p:nvPr/>
        </p:nvSpPr>
        <p:spPr>
          <a:xfrm>
            <a:off x="4171950" y="3527425"/>
            <a:ext cx="3570288" cy="863600"/>
          </a:xfrm>
          <a:prstGeom prst="round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800" dirty="0">
                <a:latin typeface="Century Gothic" panose="020B0502020202020204" pitchFamily="34" charset="0"/>
              </a:rPr>
              <a:t>latin</a:t>
            </a:r>
          </a:p>
        </p:txBody>
      </p:sp>
      <p:sp>
        <p:nvSpPr>
          <p:cNvPr id="15" name="Rectangle à coins arrondis 14"/>
          <p:cNvSpPr/>
          <p:nvPr/>
        </p:nvSpPr>
        <p:spPr>
          <a:xfrm>
            <a:off x="4171950" y="4724400"/>
            <a:ext cx="3568700" cy="865188"/>
          </a:xfrm>
          <a:prstGeom prst="roundRect">
            <a:avLst/>
          </a:prstGeom>
          <a:solidFill>
            <a:srgbClr val="92D05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800" dirty="0">
                <a:solidFill>
                  <a:schemeClr val="tx1"/>
                </a:solidFill>
                <a:latin typeface="Century Gothic" panose="020B0502020202020204" pitchFamily="34" charset="0"/>
              </a:rPr>
              <a:t>poule</a:t>
            </a:r>
          </a:p>
        </p:txBody>
      </p:sp>
      <p:pic>
        <p:nvPicPr>
          <p:cNvPr id="20485" name="Picture 2" descr="C:\0-Amélie\1-PROD\Cycle 2\Français\Lecture et compréhension de l'écrit\Imports\tetiere 3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950" y="46038"/>
            <a:ext cx="8977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Image 20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11150" y="2373313"/>
            <a:ext cx="2017713" cy="201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8" name="Image 21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63525" y="4173538"/>
            <a:ext cx="2112963" cy="211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9" name="Image 22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66713" y="781050"/>
            <a:ext cx="1938337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Organigramme : Fusion 23"/>
          <p:cNvSpPr/>
          <p:nvPr/>
        </p:nvSpPr>
        <p:spPr>
          <a:xfrm>
            <a:off x="8548688" y="6069013"/>
            <a:ext cx="342900" cy="342900"/>
          </a:xfrm>
          <a:prstGeom prst="flowChartMerg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</p:spTree>
  </p:cSld>
  <p:clrMapOvr>
    <a:masterClrMapping/>
  </p:clrMapOvr>
  <p:transition spd="slow">
    <p:cover/>
    <p:sndAc>
      <p:stSnd>
        <p:snd r:embed="rId3" name="las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ZoneTexte 4"/>
          <p:cNvSpPr txBox="1">
            <a:spLocks noChangeArrowheads="1"/>
          </p:cNvSpPr>
          <p:nvPr/>
        </p:nvSpPr>
        <p:spPr bwMode="auto">
          <a:xfrm>
            <a:off x="2916238" y="2589213"/>
            <a:ext cx="35131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2800">
                <a:solidFill>
                  <a:schemeClr val="bg1"/>
                </a:solidFill>
                <a:latin typeface="Calibri" pitchFamily="34" charset="0"/>
              </a:rPr>
              <a:t>Associer mot et image.</a:t>
            </a:r>
          </a:p>
        </p:txBody>
      </p:sp>
      <p:sp>
        <p:nvSpPr>
          <p:cNvPr id="22530" name="ZoneTexte 5"/>
          <p:cNvSpPr txBox="1">
            <a:spLocks noChangeArrowheads="1"/>
          </p:cNvSpPr>
          <p:nvPr/>
        </p:nvSpPr>
        <p:spPr bwMode="auto">
          <a:xfrm>
            <a:off x="2916238" y="3429000"/>
            <a:ext cx="58515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2800">
                <a:solidFill>
                  <a:schemeClr val="bg1"/>
                </a:solidFill>
                <a:latin typeface="Calibri" pitchFamily="34" charset="0"/>
              </a:rPr>
              <a:t>Durée moyenne d’apparition des mots</a:t>
            </a:r>
          </a:p>
        </p:txBody>
      </p:sp>
      <p:pic>
        <p:nvPicPr>
          <p:cNvPr id="22531" name="Picture 2" descr="C:\0-Amélie\1-PROD\Cycle 2\Français\Lecture et compréhension de l'écrit\Imports\tetiere 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46038"/>
            <a:ext cx="8977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Étoile à 5 branches 1"/>
          <p:cNvSpPr/>
          <p:nvPr/>
        </p:nvSpPr>
        <p:spPr>
          <a:xfrm>
            <a:off x="1116013" y="2225675"/>
            <a:ext cx="1725612" cy="1725613"/>
          </a:xfrm>
          <a:prstGeom prst="star5">
            <a:avLst/>
          </a:prstGeo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>
            <a:spLocks noChangeArrowheads="1"/>
          </p:cNvSpPr>
          <p:nvPr/>
        </p:nvSpPr>
        <p:spPr bwMode="auto">
          <a:xfrm>
            <a:off x="2555875" y="2344738"/>
            <a:ext cx="32893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6000">
                <a:latin typeface="Calibri" pitchFamily="34" charset="0"/>
              </a:rPr>
              <a:t>Trouve-le.</a:t>
            </a:r>
          </a:p>
        </p:txBody>
      </p:sp>
      <p:pic>
        <p:nvPicPr>
          <p:cNvPr id="23554" name="Picture 2" descr="C:\0-Amélie\1-PROD\Cycle 2\Français\Lecture et compréhension de l'écrit\Imports\tetiere 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46038"/>
            <a:ext cx="8977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re 1"/>
          <p:cNvSpPr>
            <a:spLocks noGrp="1"/>
          </p:cNvSpPr>
          <p:nvPr>
            <p:ph type="ctrTitle"/>
          </p:nvPr>
        </p:nvSpPr>
        <p:spPr>
          <a:xfrm>
            <a:off x="576263" y="765175"/>
            <a:ext cx="8135937" cy="122555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r-FR" dirty="0" smtClean="0">
                <a:solidFill>
                  <a:schemeClr val="bg1"/>
                </a:solidFill>
              </a:rPr>
              <a:t>Un seul mot illustre une des images .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0" name="ZoneTexte 9"/>
          <p:cNvSpPr txBox="1">
            <a:spLocks noChangeArrowheads="1"/>
          </p:cNvSpPr>
          <p:nvPr/>
        </p:nvSpPr>
        <p:spPr bwMode="auto">
          <a:xfrm>
            <a:off x="2843213" y="2636838"/>
            <a:ext cx="32893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6000">
                <a:solidFill>
                  <a:schemeClr val="bg1"/>
                </a:solidFill>
                <a:latin typeface="Calibri" pitchFamily="34" charset="0"/>
              </a:rPr>
              <a:t>Trouve-le.</a:t>
            </a:r>
          </a:p>
        </p:txBody>
      </p:sp>
      <p:sp>
        <p:nvSpPr>
          <p:cNvPr id="11" name="ZoneTexte 10"/>
          <p:cNvSpPr txBox="1">
            <a:spLocks noChangeArrowheads="1"/>
          </p:cNvSpPr>
          <p:nvPr/>
        </p:nvSpPr>
        <p:spPr bwMode="auto">
          <a:xfrm>
            <a:off x="1263650" y="4365625"/>
            <a:ext cx="6896100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5400">
                <a:solidFill>
                  <a:schemeClr val="bg1"/>
                </a:solidFill>
                <a:latin typeface="Calibri" pitchFamily="34" charset="0"/>
              </a:rPr>
              <a:t>Ecris-le sur ton ardoise. </a:t>
            </a:r>
          </a:p>
        </p:txBody>
      </p:sp>
      <p:sp>
        <p:nvSpPr>
          <p:cNvPr id="12" name="Étoile à 5 branches 11"/>
          <p:cNvSpPr/>
          <p:nvPr/>
        </p:nvSpPr>
        <p:spPr>
          <a:xfrm>
            <a:off x="8459788" y="6070600"/>
            <a:ext cx="433387" cy="431800"/>
          </a:xfrm>
          <a:prstGeom prst="star5">
            <a:avLst/>
          </a:prstGeo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0"/>
                            </p:stCondLst>
                            <p:childTnLst>
                              <p:par>
                                <p:cTn id="24" presetID="26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à coins arrondis 10"/>
          <p:cNvSpPr/>
          <p:nvPr/>
        </p:nvSpPr>
        <p:spPr>
          <a:xfrm>
            <a:off x="4171950" y="2349500"/>
            <a:ext cx="3311525" cy="8636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800" dirty="0">
                <a:latin typeface="Century Gothic" panose="020B0502020202020204" pitchFamily="34" charset="0"/>
              </a:rPr>
              <a:t>bâche</a:t>
            </a:r>
          </a:p>
        </p:txBody>
      </p:sp>
      <p:sp>
        <p:nvSpPr>
          <p:cNvPr id="12" name="Rectangle à coins arrondis 11"/>
          <p:cNvSpPr/>
          <p:nvPr/>
        </p:nvSpPr>
        <p:spPr>
          <a:xfrm>
            <a:off x="4140200" y="1125538"/>
            <a:ext cx="3343275" cy="8636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800" dirty="0">
                <a:latin typeface="Century Gothic" panose="020B0502020202020204" pitchFamily="34" charset="0"/>
              </a:rPr>
              <a:t>laine</a:t>
            </a:r>
          </a:p>
        </p:txBody>
      </p:sp>
      <p:sp>
        <p:nvSpPr>
          <p:cNvPr id="13" name="Rectangle à coins arrondis 12"/>
          <p:cNvSpPr/>
          <p:nvPr/>
        </p:nvSpPr>
        <p:spPr>
          <a:xfrm>
            <a:off x="4171950" y="3644900"/>
            <a:ext cx="3311525" cy="8636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800" dirty="0">
                <a:latin typeface="Century Gothic" panose="020B0502020202020204" pitchFamily="34" charset="0"/>
              </a:rPr>
              <a:t>canard</a:t>
            </a:r>
          </a:p>
        </p:txBody>
      </p:sp>
      <p:sp>
        <p:nvSpPr>
          <p:cNvPr id="15" name="Rectangle à coins arrondis 14"/>
          <p:cNvSpPr/>
          <p:nvPr/>
        </p:nvSpPr>
        <p:spPr>
          <a:xfrm>
            <a:off x="4211638" y="4870450"/>
            <a:ext cx="3271837" cy="86518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800" dirty="0">
                <a:latin typeface="Century Gothic" panose="020B0502020202020204" pitchFamily="34" charset="0"/>
              </a:rPr>
              <a:t>canoé </a:t>
            </a:r>
          </a:p>
        </p:txBody>
      </p:sp>
      <p:pic>
        <p:nvPicPr>
          <p:cNvPr id="25605" name="Image 1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1150" y="2373313"/>
            <a:ext cx="2017713" cy="201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Image 16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63525" y="4246563"/>
            <a:ext cx="2112963" cy="211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7" name="Image 18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66713" y="620713"/>
            <a:ext cx="1938337" cy="193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8" name="Picture 2" descr="C:\0-Amélie\1-PROD\Cycle 2\Français\Lecture et compréhension de l'écrit\Imports\tetiere 3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07950" y="46038"/>
            <a:ext cx="8977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9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Étoile à 5 branches 20"/>
          <p:cNvSpPr/>
          <p:nvPr/>
        </p:nvSpPr>
        <p:spPr>
          <a:xfrm>
            <a:off x="8459788" y="6070600"/>
            <a:ext cx="433387" cy="431800"/>
          </a:xfrm>
          <a:prstGeom prst="star5">
            <a:avLst/>
          </a:prstGeo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4" name="Rectangle à coins arrondis 13"/>
          <p:cNvSpPr/>
          <p:nvPr/>
        </p:nvSpPr>
        <p:spPr>
          <a:xfrm flipH="1">
            <a:off x="8027988" y="6315075"/>
            <a:ext cx="149225" cy="180975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0" name="Rectangle à coins arrondis 19"/>
          <p:cNvSpPr/>
          <p:nvPr/>
        </p:nvSpPr>
        <p:spPr>
          <a:xfrm flipH="1">
            <a:off x="8277225" y="6315075"/>
            <a:ext cx="147638" cy="180975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</p:spTree>
  </p:cSld>
  <p:clrMapOvr>
    <a:masterClrMapping/>
  </p:clrMapOvr>
  <p:transition spd="slow">
    <p:cover/>
    <p:sndAc>
      <p:stSnd>
        <p:snd r:embed="rId3" name="las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iterate type="wd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iterate type="wd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iterate type="wd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iterate type="wd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5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5" grpId="0" animBg="1"/>
      <p:bldP spid="14" grpId="0" animBg="1"/>
      <p:bldP spid="2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 descr="C:\0-Amélie\1-PROD\Cycle 2\Français\Lecture et compréhension de l'écrit\Imports\tetiere 3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950" y="46038"/>
            <a:ext cx="8977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0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Image 20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11150" y="2373313"/>
            <a:ext cx="2017713" cy="201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Image 21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63525" y="4246563"/>
            <a:ext cx="2112963" cy="211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Image 22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66713" y="620713"/>
            <a:ext cx="1938337" cy="193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Rectangle à coins arrondis 23"/>
          <p:cNvSpPr/>
          <p:nvPr/>
        </p:nvSpPr>
        <p:spPr>
          <a:xfrm>
            <a:off x="4171950" y="2349500"/>
            <a:ext cx="3311525" cy="863600"/>
          </a:xfrm>
          <a:prstGeom prst="round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800" dirty="0">
                <a:latin typeface="Century Gothic" panose="020B0502020202020204" pitchFamily="34" charset="0"/>
              </a:rPr>
              <a:t>bâche</a:t>
            </a:r>
          </a:p>
        </p:txBody>
      </p:sp>
      <p:sp>
        <p:nvSpPr>
          <p:cNvPr id="25" name="Rectangle à coins arrondis 24"/>
          <p:cNvSpPr/>
          <p:nvPr/>
        </p:nvSpPr>
        <p:spPr>
          <a:xfrm>
            <a:off x="4140200" y="1125538"/>
            <a:ext cx="3343275" cy="863600"/>
          </a:xfrm>
          <a:prstGeom prst="round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800" dirty="0">
                <a:latin typeface="Century Gothic" panose="020B0502020202020204" pitchFamily="34" charset="0"/>
              </a:rPr>
              <a:t>laine</a:t>
            </a:r>
          </a:p>
        </p:txBody>
      </p:sp>
      <p:sp>
        <p:nvSpPr>
          <p:cNvPr id="26" name="Rectangle à coins arrondis 25"/>
          <p:cNvSpPr/>
          <p:nvPr/>
        </p:nvSpPr>
        <p:spPr>
          <a:xfrm>
            <a:off x="4171950" y="3644900"/>
            <a:ext cx="3311525" cy="863600"/>
          </a:xfrm>
          <a:prstGeom prst="roundRect">
            <a:avLst/>
          </a:prstGeom>
          <a:solidFill>
            <a:srgbClr val="92D05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800" dirty="0">
                <a:latin typeface="Century Gothic" panose="020B0502020202020204" pitchFamily="34" charset="0"/>
              </a:rPr>
              <a:t>canard</a:t>
            </a:r>
          </a:p>
        </p:txBody>
      </p:sp>
      <p:sp>
        <p:nvSpPr>
          <p:cNvPr id="27" name="Rectangle à coins arrondis 26"/>
          <p:cNvSpPr/>
          <p:nvPr/>
        </p:nvSpPr>
        <p:spPr>
          <a:xfrm>
            <a:off x="4211638" y="4870450"/>
            <a:ext cx="3271837" cy="865188"/>
          </a:xfrm>
          <a:prstGeom prst="round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800" dirty="0">
                <a:latin typeface="Century Gothic" panose="020B0502020202020204" pitchFamily="34" charset="0"/>
              </a:rPr>
              <a:t>canoé </a:t>
            </a:r>
          </a:p>
        </p:txBody>
      </p:sp>
      <p:sp>
        <p:nvSpPr>
          <p:cNvPr id="28" name="Étoile à 5 branches 27"/>
          <p:cNvSpPr/>
          <p:nvPr/>
        </p:nvSpPr>
        <p:spPr>
          <a:xfrm>
            <a:off x="8459788" y="6070600"/>
            <a:ext cx="433387" cy="431800"/>
          </a:xfrm>
          <a:prstGeom prst="star5">
            <a:avLst/>
          </a:prstGeo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2" name="Rectangle à coins arrondis 11"/>
          <p:cNvSpPr/>
          <p:nvPr/>
        </p:nvSpPr>
        <p:spPr>
          <a:xfrm flipH="1">
            <a:off x="7916863" y="6238875"/>
            <a:ext cx="201612" cy="242888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3" name="Rectangle à coins arrondis 12"/>
          <p:cNvSpPr/>
          <p:nvPr/>
        </p:nvSpPr>
        <p:spPr>
          <a:xfrm flipH="1">
            <a:off x="8166100" y="6238875"/>
            <a:ext cx="201613" cy="242888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</p:spTree>
  </p:cSld>
  <p:clrMapOvr>
    <a:masterClrMapping/>
  </p:clrMapOvr>
  <p:transition spd="slow">
    <p:cover/>
    <p:sndAc>
      <p:stSnd>
        <p:snd r:embed="rId3" name="las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iterate type="wd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iterate type="wd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iterate type="wd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iterate type="wd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5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7" grpId="0" animBg="1"/>
      <p:bldP spid="12" grpId="0" animBg="1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ZoneTexte 4"/>
          <p:cNvSpPr txBox="1">
            <a:spLocks noChangeArrowheads="1"/>
          </p:cNvSpPr>
          <p:nvPr/>
        </p:nvSpPr>
        <p:spPr bwMode="auto">
          <a:xfrm>
            <a:off x="2555875" y="2779713"/>
            <a:ext cx="3514725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2800">
                <a:solidFill>
                  <a:schemeClr val="bg1"/>
                </a:solidFill>
                <a:latin typeface="Calibri" pitchFamily="34" charset="0"/>
              </a:rPr>
              <a:t>Associer mot et image.</a:t>
            </a:r>
          </a:p>
        </p:txBody>
      </p:sp>
      <p:sp>
        <p:nvSpPr>
          <p:cNvPr id="29698" name="ZoneTexte 5"/>
          <p:cNvSpPr txBox="1">
            <a:spLocks noChangeArrowheads="1"/>
          </p:cNvSpPr>
          <p:nvPr/>
        </p:nvSpPr>
        <p:spPr bwMode="auto">
          <a:xfrm>
            <a:off x="2513013" y="3429000"/>
            <a:ext cx="60960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2800">
                <a:solidFill>
                  <a:schemeClr val="bg1"/>
                </a:solidFill>
                <a:latin typeface="Calibri" pitchFamily="34" charset="0"/>
              </a:rPr>
              <a:t>Durée plus rapide d’apparition des mots</a:t>
            </a:r>
          </a:p>
          <a:p>
            <a:r>
              <a:rPr lang="fr-FR" sz="2800">
                <a:solidFill>
                  <a:schemeClr val="bg1"/>
                </a:solidFill>
                <a:latin typeface="Calibri" pitchFamily="34" charset="0"/>
              </a:rPr>
              <a:t>Disparition des images à associer</a:t>
            </a:r>
          </a:p>
        </p:txBody>
      </p:sp>
      <p:pic>
        <p:nvPicPr>
          <p:cNvPr id="29699" name="Picture 2" descr="C:\0-Amélie\1-PROD\Cycle 2\Français\Lecture et compréhension de l'écrit\Imports\tetiere 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46038"/>
            <a:ext cx="8977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Losange 3"/>
          <p:cNvSpPr/>
          <p:nvPr/>
        </p:nvSpPr>
        <p:spPr>
          <a:xfrm>
            <a:off x="827088" y="2779713"/>
            <a:ext cx="1484312" cy="1482725"/>
          </a:xfrm>
          <a:prstGeom prst="diamond">
            <a:avLst/>
          </a:prstGeo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135</Words>
  <Application>Microsoft Office PowerPoint</Application>
  <PresentationFormat>Affichage à l'écran (4:3)</PresentationFormat>
  <Paragraphs>53</Paragraphs>
  <Slides>12</Slides>
  <Notes>10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Century Gothic</vt:lpstr>
      <vt:lpstr>Thème Office</vt:lpstr>
      <vt:lpstr>Activité : la bonne paire mot-image Matériel nécessaire : </vt:lpstr>
      <vt:lpstr>Un seul mot illustre une des images .</vt:lpstr>
      <vt:lpstr>Présentation PowerPoint</vt:lpstr>
      <vt:lpstr>Présentation PowerPoint</vt:lpstr>
      <vt:lpstr>Présentation PowerPoint</vt:lpstr>
      <vt:lpstr>Un seul mot illustre une des images .</vt:lpstr>
      <vt:lpstr>Présentation PowerPoint</vt:lpstr>
      <vt:lpstr>Présentation PowerPoint</vt:lpstr>
      <vt:lpstr>Présentation PowerPoint</vt:lpstr>
      <vt:lpstr>Un seul mot illustre une des images .</vt:lpstr>
      <vt:lpstr>Présentation PowerPoint</vt:lpstr>
      <vt:lpstr>Présentation PowerPoint</vt:lpstr>
    </vt:vector>
  </TitlesOfParts>
  <Company>Rectorat de RENNES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: Le mot manquant Matériel nécessaire :</dc:title>
  <dc:creator>dsden56</dc:creator>
  <cp:lastModifiedBy>odfstephanie@yahoo.fr</cp:lastModifiedBy>
  <cp:revision>24</cp:revision>
  <dcterms:created xsi:type="dcterms:W3CDTF">2016-09-29T22:53:38Z</dcterms:created>
  <dcterms:modified xsi:type="dcterms:W3CDTF">2019-12-17T15:16:36Z</dcterms:modified>
</cp:coreProperties>
</file>