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AC20806-6878-4022-9E86-08B3F6517A76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E66BF10-6ACC-47B4-B27B-A48DCCD0C8F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FR" smtClean="0"/>
              <a:t>Cliquer sur la touche blanche pour faire avancer le diaporama</a:t>
            </a: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0CE9A9B-5A62-47A8-B6D9-7491D398AE4C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6959A-8FD0-4139-9E37-BCA430EA23B7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41C8B-F531-42E9-9BD3-F241E006A07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FB6F8-AE47-4621-B692-F1C439D5A78F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36F5F-E1BF-4F6B-9F34-A0D78313911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1554D-E5E4-4548-BB3E-974257A36D9E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EC4F2-D300-4054-96BF-49D4DCE9E2C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9D347-B790-48AB-A33F-E8E3474533FB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58FC5-3F26-473D-9C9B-4D00145EA78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DF2FD-1B1D-4265-89E5-9D78614F1986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45577-BEEB-49ED-8F83-A540BD48AE0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C2887-760E-46A9-AF61-8B190962D755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D882C-9EFD-4EFF-8D15-96F64C6DAF2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EB044-69AB-4929-A95A-CF905A4301F3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C6CDE-51DD-4931-A3B0-8B09510E92A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51A36-E79F-4720-B222-9FAF573F2782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0C2E8-C839-4483-8FBC-2B2110A9985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0D4C8-9BAE-4538-8971-5E9530A0683B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A79BA-96F9-4B4B-815C-347BBD16D7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E2367-4BCB-423D-B391-70C7558CD669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FEB0-D92D-48AC-98AE-96A73300030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04AD3-FAFA-4AB7-850F-1C4B38A3C165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DCA8A-35DB-424E-A6C3-93C94684328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B07BB7-63AD-4DC8-8F64-D99989BC8448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15A13F-9E05-48AB-AC94-3F546F1D41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4250" y="2708275"/>
            <a:ext cx="231140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74713" y="1412875"/>
            <a:ext cx="7772400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</a:rPr>
              <a:t>Activité 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: Le bon compte</a:t>
            </a:r>
            <a:b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</a:rPr>
              <a:t>Matériel nécessaire 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: 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7175" y="4581525"/>
            <a:ext cx="8353425" cy="1752600"/>
          </a:xfrm>
          <a:ln>
            <a:solidFill>
              <a:schemeClr val="tx1"/>
            </a:solidFill>
          </a:ln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b="1" dirty="0" smtClean="0">
                <a:solidFill>
                  <a:schemeClr val="bg1"/>
                </a:solidFill>
              </a:rPr>
              <a:t>Objectif </a:t>
            </a:r>
            <a:r>
              <a:rPr lang="fr-FR" dirty="0" smtClean="0">
                <a:solidFill>
                  <a:schemeClr val="bg1"/>
                </a:solidFill>
              </a:rPr>
              <a:t>: lire vite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b="1" dirty="0" smtClean="0">
                <a:solidFill>
                  <a:schemeClr val="bg1"/>
                </a:solidFill>
              </a:rPr>
              <a:t> Connaissance et compétence associée </a:t>
            </a:r>
            <a:r>
              <a:rPr lang="fr-FR" dirty="0" smtClean="0">
                <a:solidFill>
                  <a:schemeClr val="bg1"/>
                </a:solidFill>
              </a:rPr>
              <a:t>: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dirty="0" smtClean="0">
                <a:solidFill>
                  <a:schemeClr val="bg1"/>
                </a:solidFill>
              </a:rPr>
              <a:t> identifier les mots de manière de plus en plus aisée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8675688" y="6237288"/>
            <a:ext cx="298450" cy="36036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4341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2" descr="C:\0-Amélie\1-PROD\Cycle 2\Français\Identifier les mots\tetiere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9725" y="44450"/>
            <a:ext cx="8593138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ZoneTexte 2"/>
          <p:cNvSpPr txBox="1">
            <a:spLocks noChangeArrowheads="1"/>
          </p:cNvSpPr>
          <p:nvPr/>
        </p:nvSpPr>
        <p:spPr bwMode="auto">
          <a:xfrm>
            <a:off x="2984500" y="2413000"/>
            <a:ext cx="54340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Identifier les mots fréquents</a:t>
            </a:r>
          </a:p>
          <a:p>
            <a:endParaRPr lang="fr-FR" sz="280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Durée courte d’apparition des mots</a:t>
            </a:r>
          </a:p>
        </p:txBody>
      </p:sp>
      <p:pic>
        <p:nvPicPr>
          <p:cNvPr id="24578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Étoile à 7 branches 7"/>
          <p:cNvSpPr/>
          <p:nvPr/>
        </p:nvSpPr>
        <p:spPr>
          <a:xfrm>
            <a:off x="1214438" y="2319338"/>
            <a:ext cx="1571625" cy="1571625"/>
          </a:xfrm>
          <a:prstGeom prst="star7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288" y="620713"/>
            <a:ext cx="8229600" cy="5184775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>
                <a:solidFill>
                  <a:schemeClr val="bg1"/>
                </a:solidFill>
              </a:rPr>
              <a:t>Écris combien de fois apparaît</a:t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dirty="0" smtClean="0">
                <a:solidFill>
                  <a:schemeClr val="bg1"/>
                </a:solidFill>
              </a:rPr>
              <a:t> le mot</a:t>
            </a:r>
            <a:r>
              <a:rPr lang="fr-FR" sz="9600" dirty="0" smtClean="0">
                <a:solidFill>
                  <a:schemeClr val="bg1"/>
                </a:solidFill>
              </a:rPr>
              <a:t/>
            </a:r>
            <a:br>
              <a:rPr lang="fr-FR" sz="9600" dirty="0" smtClean="0">
                <a:solidFill>
                  <a:schemeClr val="bg1"/>
                </a:solidFill>
              </a:rPr>
            </a:br>
            <a:r>
              <a:rPr lang="fr-FR" sz="15000" b="1" dirty="0" smtClean="0">
                <a:solidFill>
                  <a:schemeClr val="bg1"/>
                </a:solidFill>
              </a:rPr>
              <a:t>qui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Ellipse 2"/>
          <p:cNvSpPr/>
          <p:nvPr/>
        </p:nvSpPr>
        <p:spPr>
          <a:xfrm>
            <a:off x="8172450" y="6237288"/>
            <a:ext cx="503238" cy="5048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25603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Étoile à 7 branches 5"/>
          <p:cNvSpPr/>
          <p:nvPr/>
        </p:nvSpPr>
        <p:spPr>
          <a:xfrm>
            <a:off x="8424863" y="6084888"/>
            <a:ext cx="404812" cy="404812"/>
          </a:xfrm>
          <a:prstGeom prst="star7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770313" y="908050"/>
            <a:ext cx="2952750" cy="122555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/>
              <a:t>lui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6094413" y="4464050"/>
            <a:ext cx="2951162" cy="122396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/>
              <a:t>qui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539750" y="735013"/>
            <a:ext cx="2952750" cy="12239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/>
              <a:t>qui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5702300" y="2128838"/>
            <a:ext cx="2952750" cy="12239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/>
              <a:t>qui</a:t>
            </a:r>
          </a:p>
        </p:txBody>
      </p:sp>
      <p:sp>
        <p:nvSpPr>
          <p:cNvPr id="17" name="Rectangle à coins arrondis 16"/>
          <p:cNvSpPr/>
          <p:nvPr/>
        </p:nvSpPr>
        <p:spPr>
          <a:xfrm>
            <a:off x="5970588" y="636588"/>
            <a:ext cx="2952750" cy="12239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/>
              <a:t>qui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1644650" y="3562350"/>
            <a:ext cx="2951163" cy="122396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/>
              <a:t>puis</a:t>
            </a:r>
          </a:p>
        </p:txBody>
      </p:sp>
      <p:sp>
        <p:nvSpPr>
          <p:cNvPr id="22" name="ZoneTexte 21"/>
          <p:cNvSpPr txBox="1">
            <a:spLocks noChangeArrowheads="1"/>
          </p:cNvSpPr>
          <p:nvPr/>
        </p:nvSpPr>
        <p:spPr bwMode="auto">
          <a:xfrm>
            <a:off x="322263" y="5465763"/>
            <a:ext cx="29924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3600">
                <a:solidFill>
                  <a:schemeClr val="bg1"/>
                </a:solidFill>
                <a:latin typeface="Calibri" pitchFamily="34" charset="0"/>
              </a:rPr>
              <a:t>La réponse est </a:t>
            </a:r>
          </a:p>
        </p:txBody>
      </p:sp>
      <p:sp>
        <p:nvSpPr>
          <p:cNvPr id="23" name="ZoneTexte 22"/>
          <p:cNvSpPr txBox="1">
            <a:spLocks noChangeArrowheads="1"/>
          </p:cNvSpPr>
          <p:nvPr/>
        </p:nvSpPr>
        <p:spPr bwMode="auto">
          <a:xfrm>
            <a:off x="3259138" y="4960938"/>
            <a:ext cx="75565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8800">
                <a:solidFill>
                  <a:schemeClr val="bg1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15" name="Étoile à 5 branches 14"/>
          <p:cNvSpPr/>
          <p:nvPr/>
        </p:nvSpPr>
        <p:spPr>
          <a:xfrm>
            <a:off x="8316913" y="6069013"/>
            <a:ext cx="631825" cy="631825"/>
          </a:xfrm>
          <a:prstGeom prst="star5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9" name="Rectangle à coins arrondis 18"/>
          <p:cNvSpPr/>
          <p:nvPr/>
        </p:nvSpPr>
        <p:spPr>
          <a:xfrm>
            <a:off x="4225925" y="3352800"/>
            <a:ext cx="2952750" cy="122396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/>
              <a:t>que</a:t>
            </a:r>
          </a:p>
        </p:txBody>
      </p:sp>
      <p:sp>
        <p:nvSpPr>
          <p:cNvPr id="20" name="Rectangle à coins arrondis 19"/>
          <p:cNvSpPr/>
          <p:nvPr/>
        </p:nvSpPr>
        <p:spPr>
          <a:xfrm>
            <a:off x="1116013" y="2133600"/>
            <a:ext cx="2951162" cy="122396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/>
              <a:t>qui</a:t>
            </a:r>
          </a:p>
        </p:txBody>
      </p:sp>
      <p:pic>
        <p:nvPicPr>
          <p:cNvPr id="26636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7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à coins arrondis 26"/>
          <p:cNvSpPr/>
          <p:nvPr/>
        </p:nvSpPr>
        <p:spPr>
          <a:xfrm>
            <a:off x="3258536" y="4941168"/>
            <a:ext cx="756938" cy="1446550"/>
          </a:xfrm>
          <a:prstGeom prst="roundRect">
            <a:avLst/>
          </a:prstGeom>
          <a:solidFill>
            <a:schemeClr val="tx1"/>
          </a:solidFill>
          <a:ln w="3175"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4" name="Étoile à 7 branches 23"/>
          <p:cNvSpPr/>
          <p:nvPr/>
        </p:nvSpPr>
        <p:spPr>
          <a:xfrm>
            <a:off x="8424863" y="6084888"/>
            <a:ext cx="404812" cy="404812"/>
          </a:xfrm>
          <a:prstGeom prst="star7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00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000"/>
                            </p:stCondLst>
                            <p:childTnLst>
                              <p:par>
                                <p:cTn id="3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3000"/>
                            </p:stCondLst>
                            <p:childTnLst>
                              <p:par>
                                <p:cTn id="5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6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75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2" grpId="0" animBg="1"/>
      <p:bldP spid="12" grpId="1" animBg="1"/>
      <p:bldP spid="14" grpId="0" animBg="1"/>
      <p:bldP spid="14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2" grpId="0"/>
      <p:bldP spid="23" grpId="0"/>
      <p:bldP spid="15" grpId="0" animBg="1"/>
      <p:bldP spid="19" grpId="0" animBg="1"/>
      <p:bldP spid="19" grpId="1" animBg="1"/>
      <p:bldP spid="20" grpId="0" animBg="1"/>
      <p:bldP spid="20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2438" y="2133600"/>
            <a:ext cx="8229600" cy="2447925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>
                <a:solidFill>
                  <a:schemeClr val="bg1"/>
                </a:solidFill>
              </a:rPr>
              <a:t>Écris le mot sur l’ardoise.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5" name="Étoile à 5 branches 4"/>
          <p:cNvSpPr/>
          <p:nvPr/>
        </p:nvSpPr>
        <p:spPr>
          <a:xfrm>
            <a:off x="8316913" y="6069013"/>
            <a:ext cx="631825" cy="631825"/>
          </a:xfrm>
          <a:prstGeom prst="star5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27651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Étoile à 7 branches 6"/>
          <p:cNvSpPr/>
          <p:nvPr/>
        </p:nvSpPr>
        <p:spPr>
          <a:xfrm>
            <a:off x="8424863" y="6084888"/>
            <a:ext cx="404812" cy="404812"/>
          </a:xfrm>
          <a:prstGeom prst="star7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oneTexte 2"/>
          <p:cNvSpPr txBox="1">
            <a:spLocks noChangeArrowheads="1"/>
          </p:cNvSpPr>
          <p:nvPr/>
        </p:nvSpPr>
        <p:spPr bwMode="auto">
          <a:xfrm>
            <a:off x="2984500" y="2413000"/>
            <a:ext cx="52260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Identifier les mots fréquents</a:t>
            </a:r>
          </a:p>
          <a:p>
            <a:endParaRPr lang="fr-FR" sz="280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Durée lente d’apparition des mots</a:t>
            </a:r>
          </a:p>
        </p:txBody>
      </p:sp>
      <p:pic>
        <p:nvPicPr>
          <p:cNvPr id="16386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osange 3"/>
          <p:cNvSpPr/>
          <p:nvPr/>
        </p:nvSpPr>
        <p:spPr>
          <a:xfrm>
            <a:off x="1258888" y="2279650"/>
            <a:ext cx="1652587" cy="1651000"/>
          </a:xfrm>
          <a:prstGeom prst="diamond">
            <a:avLst/>
          </a:prstGeom>
          <a:ln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288" y="692150"/>
            <a:ext cx="8229600" cy="5184775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>
                <a:solidFill>
                  <a:schemeClr val="bg1"/>
                </a:solidFill>
              </a:rPr>
              <a:t>Écris combien de fois apparaît</a:t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dirty="0" smtClean="0">
                <a:solidFill>
                  <a:schemeClr val="bg1"/>
                </a:solidFill>
              </a:rPr>
              <a:t> le mot</a:t>
            </a:r>
            <a:r>
              <a:rPr lang="fr-FR" sz="9600" dirty="0" smtClean="0">
                <a:solidFill>
                  <a:schemeClr val="bg1"/>
                </a:solidFill>
              </a:rPr>
              <a:t/>
            </a:r>
            <a:br>
              <a:rPr lang="fr-FR" sz="9600" dirty="0" smtClean="0">
                <a:solidFill>
                  <a:schemeClr val="bg1"/>
                </a:solidFill>
              </a:rPr>
            </a:br>
            <a:r>
              <a:rPr lang="fr-FR" sz="15000" b="1" dirty="0" smtClean="0">
                <a:solidFill>
                  <a:schemeClr val="bg1"/>
                </a:solidFill>
              </a:rPr>
              <a:t>pour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8675688" y="6237288"/>
            <a:ext cx="298450" cy="36036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7411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osange 7"/>
          <p:cNvSpPr/>
          <p:nvPr/>
        </p:nvSpPr>
        <p:spPr>
          <a:xfrm>
            <a:off x="8604250" y="6203950"/>
            <a:ext cx="288925" cy="287338"/>
          </a:xfrm>
          <a:prstGeom prst="diamond">
            <a:avLst/>
          </a:prstGeom>
          <a:ln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à coins arrondis 11"/>
          <p:cNvSpPr/>
          <p:nvPr/>
        </p:nvSpPr>
        <p:spPr>
          <a:xfrm>
            <a:off x="2814638" y="2312988"/>
            <a:ext cx="2952750" cy="12239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>
                <a:solidFill>
                  <a:schemeClr val="bg1"/>
                </a:solidFill>
              </a:rPr>
              <a:t>pour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2814638" y="2312988"/>
            <a:ext cx="2952750" cy="12239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>
                <a:solidFill>
                  <a:schemeClr val="bg1"/>
                </a:solidFill>
              </a:rPr>
              <a:t>par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2814638" y="2312988"/>
            <a:ext cx="2952750" cy="12239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>
                <a:solidFill>
                  <a:schemeClr val="bg1"/>
                </a:solidFill>
              </a:rPr>
              <a:t>pour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2814638" y="2312988"/>
            <a:ext cx="2952750" cy="12239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>
                <a:solidFill>
                  <a:schemeClr val="bg1"/>
                </a:solidFill>
              </a:rPr>
              <a:t>dans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2814638" y="2312988"/>
            <a:ext cx="2952750" cy="12239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>
                <a:solidFill>
                  <a:schemeClr val="bg1"/>
                </a:solidFill>
              </a:rPr>
              <a:t>pour</a:t>
            </a:r>
          </a:p>
        </p:txBody>
      </p:sp>
      <p:sp>
        <p:nvSpPr>
          <p:cNvPr id="22" name="ZoneTexte 21"/>
          <p:cNvSpPr txBox="1">
            <a:spLocks noChangeArrowheads="1"/>
          </p:cNvSpPr>
          <p:nvPr/>
        </p:nvSpPr>
        <p:spPr bwMode="auto">
          <a:xfrm>
            <a:off x="322263" y="5045075"/>
            <a:ext cx="29924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3600">
                <a:solidFill>
                  <a:schemeClr val="bg1"/>
                </a:solidFill>
                <a:latin typeface="Calibri" pitchFamily="34" charset="0"/>
              </a:rPr>
              <a:t>La réponse est </a:t>
            </a:r>
          </a:p>
        </p:txBody>
      </p:sp>
      <p:sp>
        <p:nvSpPr>
          <p:cNvPr id="23" name="ZoneTexte 22"/>
          <p:cNvSpPr txBox="1">
            <a:spLocks noChangeArrowheads="1"/>
          </p:cNvSpPr>
          <p:nvPr/>
        </p:nvSpPr>
        <p:spPr bwMode="auto">
          <a:xfrm>
            <a:off x="3259138" y="4645025"/>
            <a:ext cx="75565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8800">
                <a:solidFill>
                  <a:schemeClr val="bg1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25" name="Rectangle à coins arrondis 24"/>
          <p:cNvSpPr/>
          <p:nvPr/>
        </p:nvSpPr>
        <p:spPr>
          <a:xfrm>
            <a:off x="8675688" y="6237288"/>
            <a:ext cx="298450" cy="36036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8441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à coins arrondis 18"/>
          <p:cNvSpPr/>
          <p:nvPr/>
        </p:nvSpPr>
        <p:spPr>
          <a:xfrm>
            <a:off x="3314949" y="4790762"/>
            <a:ext cx="756938" cy="1446550"/>
          </a:xfrm>
          <a:prstGeom prst="roundRect">
            <a:avLst/>
          </a:prstGeom>
          <a:solidFill>
            <a:schemeClr val="tx1"/>
          </a:solidFill>
          <a:ln w="3175"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0" name="Losange 19"/>
          <p:cNvSpPr/>
          <p:nvPr/>
        </p:nvSpPr>
        <p:spPr>
          <a:xfrm>
            <a:off x="8604250" y="6203950"/>
            <a:ext cx="288925" cy="287338"/>
          </a:xfrm>
          <a:prstGeom prst="diamond">
            <a:avLst/>
          </a:prstGeom>
          <a:ln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10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1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35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250"/>
                            </p:stCondLst>
                            <p:childTnLst>
                              <p:par>
                                <p:cTn id="20" presetID="2" presetClass="exit" presetSubtype="8" fill="hold" grpId="1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1" dur="7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600"/>
                            </p:stCondLst>
                            <p:childTnLst>
                              <p:par>
                                <p:cTn id="30" presetID="2" presetClass="exit" presetSubtype="8" fill="hold" grpId="1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1" dur="7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85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950"/>
                            </p:stCondLst>
                            <p:childTnLst>
                              <p:par>
                                <p:cTn id="40" presetID="2" presetClass="exit" presetSubtype="8" fill="hold" grpId="1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1" dur="7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2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300"/>
                            </p:stCondLst>
                            <p:childTnLst>
                              <p:par>
                                <p:cTn id="50" presetID="2" presetClass="exit" presetSubtype="8" fill="hold" grpId="1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1" dur="7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28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 animBg="1"/>
      <p:bldP spid="13" grpId="1" animBg="1"/>
      <p:bldP spid="15" grpId="0" animBg="1"/>
      <p:bldP spid="15" grpId="1" animBg="1"/>
      <p:bldP spid="16" grpId="0" animBg="1"/>
      <p:bldP spid="16" grpId="1" animBg="1"/>
      <p:bldP spid="18" grpId="0" animBg="1"/>
      <p:bldP spid="18" grpId="1" animBg="1"/>
      <p:bldP spid="22" grpId="0"/>
      <p:bldP spid="23" grpId="0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2438" y="2133600"/>
            <a:ext cx="8229600" cy="2447925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>
                <a:solidFill>
                  <a:schemeClr val="bg1"/>
                </a:solidFill>
              </a:rPr>
              <a:t>Écris le mot sur l’ardoise.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8675688" y="6237288"/>
            <a:ext cx="298450" cy="36036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9459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osange 7"/>
          <p:cNvSpPr/>
          <p:nvPr/>
        </p:nvSpPr>
        <p:spPr>
          <a:xfrm>
            <a:off x="8604250" y="6203950"/>
            <a:ext cx="288925" cy="287338"/>
          </a:xfrm>
          <a:prstGeom prst="diamond">
            <a:avLst/>
          </a:prstGeom>
          <a:ln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ZoneTexte 2"/>
          <p:cNvSpPr txBox="1">
            <a:spLocks noChangeArrowheads="1"/>
          </p:cNvSpPr>
          <p:nvPr/>
        </p:nvSpPr>
        <p:spPr bwMode="auto">
          <a:xfrm>
            <a:off x="2984500" y="2413000"/>
            <a:ext cx="58531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Identifier les mots fréquents</a:t>
            </a:r>
          </a:p>
          <a:p>
            <a:endParaRPr lang="fr-FR" sz="280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Durée moyenne d’apparition des mots</a:t>
            </a:r>
          </a:p>
        </p:txBody>
      </p:sp>
      <p:pic>
        <p:nvPicPr>
          <p:cNvPr id="20482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rganigramme : Trier 1"/>
          <p:cNvSpPr/>
          <p:nvPr/>
        </p:nvSpPr>
        <p:spPr>
          <a:xfrm>
            <a:off x="1619250" y="2154238"/>
            <a:ext cx="952500" cy="1901825"/>
          </a:xfrm>
          <a:prstGeom prst="flowChartSor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288" y="681038"/>
            <a:ext cx="8229600" cy="554355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>
                <a:solidFill>
                  <a:schemeClr val="bg1"/>
                </a:solidFill>
              </a:rPr>
              <a:t>Écris combien de fois apparaît</a:t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dirty="0" smtClean="0">
                <a:solidFill>
                  <a:schemeClr val="bg1"/>
                </a:solidFill>
              </a:rPr>
              <a:t> le mot</a:t>
            </a:r>
            <a:r>
              <a:rPr lang="fr-FR" sz="9600" dirty="0" smtClean="0">
                <a:solidFill>
                  <a:schemeClr val="bg1"/>
                </a:solidFill>
              </a:rPr>
              <a:t/>
            </a:r>
            <a:br>
              <a:rPr lang="fr-FR" sz="9600" dirty="0" smtClean="0">
                <a:solidFill>
                  <a:schemeClr val="bg1"/>
                </a:solidFill>
              </a:rPr>
            </a:br>
            <a:r>
              <a:rPr lang="fr-FR" sz="15000" b="1" dirty="0" smtClean="0">
                <a:solidFill>
                  <a:schemeClr val="bg1"/>
                </a:solidFill>
              </a:rPr>
              <a:t>le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Ellipse 2"/>
          <p:cNvSpPr/>
          <p:nvPr/>
        </p:nvSpPr>
        <p:spPr>
          <a:xfrm>
            <a:off x="8172450" y="6237288"/>
            <a:ext cx="503238" cy="5048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21507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rganigramme : Trier 5"/>
          <p:cNvSpPr/>
          <p:nvPr/>
        </p:nvSpPr>
        <p:spPr>
          <a:xfrm flipV="1">
            <a:off x="8669338" y="6049963"/>
            <a:ext cx="215900" cy="431800"/>
          </a:xfrm>
          <a:prstGeom prst="flowChartSor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2843213" y="2133600"/>
            <a:ext cx="2952750" cy="122396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/>
              <a:t>les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468313" y="3141663"/>
            <a:ext cx="2951162" cy="12239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/>
              <a:t>de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4319588" y="3644900"/>
            <a:ext cx="2952750" cy="122396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/>
              <a:t>la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6065838" y="2751138"/>
            <a:ext cx="2952750" cy="12239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/>
              <a:t>le</a:t>
            </a:r>
          </a:p>
        </p:txBody>
      </p:sp>
      <p:sp>
        <p:nvSpPr>
          <p:cNvPr id="17" name="Rectangle à coins arrondis 16"/>
          <p:cNvSpPr/>
          <p:nvPr/>
        </p:nvSpPr>
        <p:spPr>
          <a:xfrm>
            <a:off x="1063625" y="765175"/>
            <a:ext cx="2951163" cy="122396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/>
              <a:t>la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4589463" y="925513"/>
            <a:ext cx="2952750" cy="12239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0" dirty="0"/>
              <a:t>le</a:t>
            </a:r>
          </a:p>
        </p:txBody>
      </p:sp>
      <p:sp>
        <p:nvSpPr>
          <p:cNvPr id="22" name="ZoneTexte 21"/>
          <p:cNvSpPr txBox="1">
            <a:spLocks noChangeArrowheads="1"/>
          </p:cNvSpPr>
          <p:nvPr/>
        </p:nvSpPr>
        <p:spPr bwMode="auto">
          <a:xfrm>
            <a:off x="322263" y="5045075"/>
            <a:ext cx="29924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3600">
                <a:latin typeface="Calibri" pitchFamily="34" charset="0"/>
              </a:rPr>
              <a:t>La réponse est </a:t>
            </a:r>
          </a:p>
        </p:txBody>
      </p:sp>
      <p:sp>
        <p:nvSpPr>
          <p:cNvPr id="23" name="ZoneTexte 22"/>
          <p:cNvSpPr txBox="1">
            <a:spLocks noChangeArrowheads="1"/>
          </p:cNvSpPr>
          <p:nvPr/>
        </p:nvSpPr>
        <p:spPr bwMode="auto">
          <a:xfrm>
            <a:off x="3259138" y="4645025"/>
            <a:ext cx="75565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8800">
                <a:solidFill>
                  <a:schemeClr val="bg1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13" name="Ellipse 12"/>
          <p:cNvSpPr/>
          <p:nvPr/>
        </p:nvSpPr>
        <p:spPr>
          <a:xfrm>
            <a:off x="8424863" y="6237288"/>
            <a:ext cx="503237" cy="5048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22538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ZoneTexte 20"/>
          <p:cNvSpPr txBox="1">
            <a:spLocks noChangeArrowheads="1"/>
          </p:cNvSpPr>
          <p:nvPr/>
        </p:nvSpPr>
        <p:spPr bwMode="auto">
          <a:xfrm>
            <a:off x="322263" y="5045075"/>
            <a:ext cx="29924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3600">
                <a:solidFill>
                  <a:schemeClr val="bg1"/>
                </a:solidFill>
                <a:latin typeface="Calibri" pitchFamily="34" charset="0"/>
              </a:rPr>
              <a:t>La réponse est </a:t>
            </a:r>
          </a:p>
        </p:txBody>
      </p:sp>
      <p:sp>
        <p:nvSpPr>
          <p:cNvPr id="2" name="Rectangle à coins arrondis 1"/>
          <p:cNvSpPr/>
          <p:nvPr/>
        </p:nvSpPr>
        <p:spPr>
          <a:xfrm>
            <a:off x="3258536" y="4644686"/>
            <a:ext cx="756938" cy="1446550"/>
          </a:xfrm>
          <a:prstGeom prst="roundRect">
            <a:avLst/>
          </a:prstGeom>
          <a:solidFill>
            <a:schemeClr val="tx1"/>
          </a:solidFill>
          <a:ln w="3175"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0" name="Organigramme : Trier 19"/>
          <p:cNvSpPr/>
          <p:nvPr/>
        </p:nvSpPr>
        <p:spPr>
          <a:xfrm flipV="1">
            <a:off x="8669338" y="6049963"/>
            <a:ext cx="215900" cy="431800"/>
          </a:xfrm>
          <a:prstGeom prst="flowChartSor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500"/>
                            </p:stCondLst>
                            <p:childTnLst>
                              <p:par>
                                <p:cTn id="20" presetID="2" presetClass="exit" presetSubtype="8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000"/>
                            </p:stCondLst>
                            <p:childTnLst>
                              <p:par>
                                <p:cTn id="30" presetID="2" presetClass="exit" presetSubtype="8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25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750"/>
                            </p:stCondLst>
                            <p:childTnLst>
                              <p:par>
                                <p:cTn id="40" presetID="2" presetClass="exit" presetSubtype="8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925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750"/>
                            </p:stCondLst>
                            <p:childTnLst>
                              <p:par>
                                <p:cTn id="50" presetID="2" presetClass="exit" presetSubtype="8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425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750"/>
                            </p:stCondLst>
                            <p:childTnLst>
                              <p:par>
                                <p:cTn id="60" presetID="2" presetClass="exit" presetSubtype="8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25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2" grpId="0" animBg="1"/>
      <p:bldP spid="12" grpId="1" animBg="1"/>
      <p:bldP spid="14" grpId="0" animBg="1"/>
      <p:bldP spid="14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2" grpId="0"/>
      <p:bldP spid="23" grpId="0"/>
      <p:bldP spid="13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2438" y="2133600"/>
            <a:ext cx="8229600" cy="2447925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>
                <a:solidFill>
                  <a:schemeClr val="bg1"/>
                </a:solidFill>
              </a:rPr>
              <a:t>Écris le mot sur l’ardoise.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23554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rganigramme : Trier 6"/>
          <p:cNvSpPr/>
          <p:nvPr/>
        </p:nvSpPr>
        <p:spPr>
          <a:xfrm flipV="1">
            <a:off x="8669338" y="6049963"/>
            <a:ext cx="215900" cy="431800"/>
          </a:xfrm>
          <a:prstGeom prst="flowChartSor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131</Words>
  <Application>Microsoft Office PowerPoint</Application>
  <PresentationFormat>Affichage à l'écran (4:3)</PresentationFormat>
  <Paragraphs>47</Paragraphs>
  <Slides>13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6" baseType="lpstr">
      <vt:lpstr>Arial</vt:lpstr>
      <vt:lpstr>Calibri</vt:lpstr>
      <vt:lpstr>Thème Office</vt:lpstr>
      <vt:lpstr>Activité : Le bon compte Matériel nécessaire : </vt:lpstr>
      <vt:lpstr>Présentation PowerPoint</vt:lpstr>
      <vt:lpstr>Écris combien de fois apparaît  le mot pour</vt:lpstr>
      <vt:lpstr>Présentation PowerPoint</vt:lpstr>
      <vt:lpstr>Écris le mot sur l’ardoise.</vt:lpstr>
      <vt:lpstr>Présentation PowerPoint</vt:lpstr>
      <vt:lpstr>Écris combien de fois apparaît  le mot le</vt:lpstr>
      <vt:lpstr>Présentation PowerPoint</vt:lpstr>
      <vt:lpstr>Écris le mot sur l’ardoise.</vt:lpstr>
      <vt:lpstr>Présentation PowerPoint</vt:lpstr>
      <vt:lpstr>Écris combien de fois apparaît  le mot qui</vt:lpstr>
      <vt:lpstr>Présentation PowerPoint</vt:lpstr>
      <vt:lpstr>Écris le mot sur l’ardoise.</vt:lpstr>
    </vt:vector>
  </TitlesOfParts>
  <Company>Rectorat de RENNES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: Combien de fois? Matériel nécessaire :</dc:title>
  <dc:creator>dsden56</dc:creator>
  <cp:lastModifiedBy>odfstephanie@yahoo.fr</cp:lastModifiedBy>
  <cp:revision>26</cp:revision>
  <dcterms:created xsi:type="dcterms:W3CDTF">2016-09-29T20:35:16Z</dcterms:created>
  <dcterms:modified xsi:type="dcterms:W3CDTF">2019-12-17T15:07:33Z</dcterms:modified>
</cp:coreProperties>
</file>