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1" r:id="rId2"/>
    <p:sldId id="256" r:id="rId3"/>
    <p:sldId id="257" r:id="rId4"/>
    <p:sldId id="258" r:id="rId5"/>
    <p:sldId id="262" r:id="rId6"/>
    <p:sldId id="259" r:id="rId7"/>
    <p:sldId id="260" r:id="rId8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F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302728A-0B35-4B76-A569-5DAB98E7ED88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noProof="0" smtClean="0"/>
              <a:t>Modifiez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47F46BD-31F0-4128-8AC5-04D1893143F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1536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36C04BC-4591-4AE2-B501-9BBE68477C27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B3E1F-D6B7-4914-B1A0-BCF00D9B3965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26FA3-DE37-4050-835E-6FFBD48EF20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1CB7C-17B0-40DC-ACED-B357131A9A25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3F7F3-237E-46FF-8A2F-54EB43649B5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52632-003C-4A6E-B8D1-FC97F4C460DD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BCD90-0853-4343-ADE7-83E99AE6031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E0CBB6-3D8D-4D40-A073-94EEE3415F4F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0BED8-5139-443E-B588-61CF19970C1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FB7A5-0E04-4BC0-A99C-4D0BD562AEFB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11D0E-38AB-4CE3-ADD3-0B7C6B48028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856C8-AA4E-4C54-84DD-0BF3F9AA14F2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1AA34-AF53-4A6A-A97A-3C2DA016E30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1C7BE-44E4-4E35-A684-8F13890A1385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C8F078-0861-4468-ABD0-0199E1975DB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BC952-A82D-4EA2-8B1D-1A8D6EAEBD65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8450D-4718-4FA1-A677-457D65D5CE4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3834F4-F799-47E1-BCAB-D037D38AA76E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DF511-8F77-4F2B-A788-FB23D71608F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ABFD0-0860-462E-BE56-07A8B12423EC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3742A-DB0D-449C-B719-7E88BE6F756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594A6D-57B8-4538-9007-D6568C0B4F94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A581D-BF70-430A-8BD3-D6FCC3614B6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8400694-C596-4018-BC1E-785ED0DA1D72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E785630-8FD5-48F7-9748-B8FDB5CCAAE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5.png"/><Relationship Id="rId7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9.png"/><Relationship Id="rId7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24250" y="2701925"/>
            <a:ext cx="2311400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50825" y="4484688"/>
            <a:ext cx="8353425" cy="1752600"/>
          </a:xfrm>
          <a:ln>
            <a:solidFill>
              <a:schemeClr val="tx1"/>
            </a:solidFill>
          </a:ln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>
                <a:solidFill>
                  <a:schemeClr val="bg1"/>
                </a:solidFill>
              </a:rPr>
              <a:t>Objectifs</a:t>
            </a:r>
            <a:r>
              <a:rPr lang="fr-FR" dirty="0" smtClean="0">
                <a:solidFill>
                  <a:schemeClr val="bg1"/>
                </a:solidFill>
              </a:rPr>
              <a:t>: lire vite – associer image et mot – reconstituer le mot (à partir de lettres)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>
                <a:solidFill>
                  <a:schemeClr val="bg1"/>
                </a:solidFill>
              </a:rPr>
              <a:t>Connaissance et compétence associée </a:t>
            </a:r>
            <a:r>
              <a:rPr lang="fr-FR" dirty="0" smtClean="0">
                <a:solidFill>
                  <a:schemeClr val="bg1"/>
                </a:solidFill>
              </a:rPr>
              <a:t>: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dirty="0" smtClean="0">
                <a:solidFill>
                  <a:schemeClr val="bg1"/>
                </a:solidFill>
              </a:rPr>
              <a:t> identifier les mots de manière de plus en plus aisée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8675688" y="6237288"/>
            <a:ext cx="298450" cy="360362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" name="Titre 1"/>
          <p:cNvSpPr>
            <a:spLocks noGrp="1"/>
          </p:cNvSpPr>
          <p:nvPr>
            <p:ph type="ctrTitle"/>
          </p:nvPr>
        </p:nvSpPr>
        <p:spPr>
          <a:xfrm>
            <a:off x="827088" y="1443038"/>
            <a:ext cx="7772400" cy="14700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b="1" dirty="0" smtClean="0">
                <a:solidFill>
                  <a:schemeClr val="accent5">
                    <a:lumMod val="75000"/>
                  </a:schemeClr>
                </a:solidFill>
              </a:rPr>
              <a:t>Activité </a:t>
            </a:r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: le mot en double</a:t>
            </a:r>
            <a:b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fr-FR" b="1" dirty="0" smtClean="0">
                <a:solidFill>
                  <a:schemeClr val="accent5">
                    <a:lumMod val="75000"/>
                  </a:schemeClr>
                </a:solidFill>
              </a:rPr>
              <a:t>Matériel nécessaire </a:t>
            </a:r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: </a:t>
            </a:r>
            <a:endParaRPr lang="fr-FR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4341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2" descr="C:\0-Amélie\1-PROD\Cycle 2\Français\Identifier les mots\tetiere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9725" y="44450"/>
            <a:ext cx="8593138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re 1"/>
          <p:cNvSpPr>
            <a:spLocks noGrp="1"/>
          </p:cNvSpPr>
          <p:nvPr>
            <p:ph type="ctrTitle"/>
          </p:nvPr>
        </p:nvSpPr>
        <p:spPr>
          <a:xfrm>
            <a:off x="723900" y="1773238"/>
            <a:ext cx="7772400" cy="3095625"/>
          </a:xfrm>
        </p:spPr>
        <p:txBody>
          <a:bodyPr/>
          <a:lstStyle/>
          <a:p>
            <a:r>
              <a:rPr lang="fr-FR" smtClean="0">
                <a:solidFill>
                  <a:schemeClr val="bg1"/>
                </a:solidFill>
              </a:rPr>
              <a:t>Tous les dessins sont illustrés d’un mot, </a:t>
            </a:r>
            <a:br>
              <a:rPr lang="fr-FR" smtClean="0">
                <a:solidFill>
                  <a:schemeClr val="bg1"/>
                </a:solidFill>
              </a:rPr>
            </a:br>
            <a:r>
              <a:rPr lang="fr-FR" smtClean="0">
                <a:solidFill>
                  <a:schemeClr val="bg1"/>
                </a:solidFill>
              </a:rPr>
              <a:t>mais quel est le mot qui est répété deux fois?</a:t>
            </a:r>
          </a:p>
        </p:txBody>
      </p:sp>
      <p:pic>
        <p:nvPicPr>
          <p:cNvPr id="16386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lèche vers le bas 5"/>
          <p:cNvSpPr/>
          <p:nvPr/>
        </p:nvSpPr>
        <p:spPr>
          <a:xfrm rot="16200000">
            <a:off x="8243888" y="5876925"/>
            <a:ext cx="504825" cy="504825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577850"/>
            <a:ext cx="1974850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11413" y="620713"/>
            <a:ext cx="1882775" cy="276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620713"/>
            <a:ext cx="2066925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48488" y="620713"/>
            <a:ext cx="1973262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à coins arrondis 3"/>
          <p:cNvSpPr/>
          <p:nvPr/>
        </p:nvSpPr>
        <p:spPr>
          <a:xfrm>
            <a:off x="255409" y="3800106"/>
            <a:ext cx="3131839" cy="1008111"/>
          </a:xfrm>
          <a:prstGeom prst="roundRect">
            <a:avLst/>
          </a:prstGeom>
          <a:noFill/>
          <a:ln w="3175">
            <a:solidFill>
              <a:schemeClr val="tx1"/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>
                <a:solidFill>
                  <a:schemeClr val="bg1"/>
                </a:solidFill>
              </a:rPr>
              <a:t>un cahier</a:t>
            </a:r>
          </a:p>
        </p:txBody>
      </p:sp>
      <p:sp>
        <p:nvSpPr>
          <p:cNvPr id="9" name="Rectangle à coins arrondis 8"/>
          <p:cNvSpPr/>
          <p:nvPr/>
        </p:nvSpPr>
        <p:spPr>
          <a:xfrm>
            <a:off x="4211960" y="5256491"/>
            <a:ext cx="3470084" cy="1134266"/>
          </a:xfrm>
          <a:prstGeom prst="roundRect">
            <a:avLst/>
          </a:prstGeom>
          <a:noFill/>
          <a:ln w="3175">
            <a:solidFill>
              <a:schemeClr val="tx1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>
                <a:solidFill>
                  <a:schemeClr val="bg1"/>
                </a:solidFill>
              </a:rPr>
              <a:t>un tabouret</a:t>
            </a:r>
          </a:p>
        </p:txBody>
      </p:sp>
      <p:sp>
        <p:nvSpPr>
          <p:cNvPr id="10" name="Rectangle à coins arrondis 9"/>
          <p:cNvSpPr/>
          <p:nvPr/>
        </p:nvSpPr>
        <p:spPr>
          <a:xfrm>
            <a:off x="222989" y="5416043"/>
            <a:ext cx="2836843" cy="1008111"/>
          </a:xfrm>
          <a:prstGeom prst="roundRect">
            <a:avLst/>
          </a:prstGeom>
          <a:noFill/>
          <a:ln w="3175">
            <a:solidFill>
              <a:schemeClr val="tx1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>
                <a:solidFill>
                  <a:schemeClr val="bg1"/>
                </a:solidFill>
              </a:rPr>
              <a:t>un banc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3203848" y="4149079"/>
            <a:ext cx="2592288" cy="1008111"/>
          </a:xfrm>
          <a:prstGeom prst="roundRect">
            <a:avLst/>
          </a:prstGeom>
          <a:noFill/>
          <a:ln w="3175">
            <a:solidFill>
              <a:schemeClr val="tx1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>
                <a:solidFill>
                  <a:schemeClr val="bg1"/>
                </a:solidFill>
              </a:rPr>
              <a:t>un banc</a:t>
            </a:r>
          </a:p>
        </p:txBody>
      </p:sp>
      <p:sp>
        <p:nvSpPr>
          <p:cNvPr id="12" name="Rectangle à coins arrondis 11"/>
          <p:cNvSpPr/>
          <p:nvPr/>
        </p:nvSpPr>
        <p:spPr>
          <a:xfrm>
            <a:off x="6063548" y="3770815"/>
            <a:ext cx="2857498" cy="1008111"/>
          </a:xfrm>
          <a:prstGeom prst="roundRect">
            <a:avLst/>
          </a:prstGeom>
          <a:noFill/>
          <a:ln w="3175">
            <a:solidFill>
              <a:schemeClr val="tx1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>
                <a:solidFill>
                  <a:schemeClr val="bg1"/>
                </a:solidFill>
              </a:rPr>
              <a:t>un carnet</a:t>
            </a:r>
          </a:p>
        </p:txBody>
      </p:sp>
      <p:pic>
        <p:nvPicPr>
          <p:cNvPr id="17428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9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Flèche vers le bas 15"/>
          <p:cNvSpPr/>
          <p:nvPr/>
        </p:nvSpPr>
        <p:spPr>
          <a:xfrm rot="16200000">
            <a:off x="8243888" y="5876925"/>
            <a:ext cx="504825" cy="504825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xit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xit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1000"/>
                            </p:stCondLst>
                            <p:childTnLst>
                              <p:par>
                                <p:cTn id="30" presetID="2" presetClass="exit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35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6000"/>
                            </p:stCondLst>
                            <p:childTnLst>
                              <p:par>
                                <p:cTn id="40" presetID="2" presetClass="exit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850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1000"/>
                            </p:stCondLst>
                            <p:childTnLst>
                              <p:par>
                                <p:cTn id="50" presetID="2" presetClass="exit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ZoneTexte 1"/>
          <p:cNvSpPr txBox="1">
            <a:spLocks noChangeArrowheads="1"/>
          </p:cNvSpPr>
          <p:nvPr/>
        </p:nvSpPr>
        <p:spPr bwMode="auto">
          <a:xfrm>
            <a:off x="323850" y="692150"/>
            <a:ext cx="85693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800">
                <a:solidFill>
                  <a:schemeClr val="bg1"/>
                </a:solidFill>
                <a:latin typeface="Calibri" pitchFamily="34" charset="0"/>
              </a:rPr>
              <a:t>Écris le mot qui a défilé deux fois avec les lettres qui se trouvent dans la boîte.</a:t>
            </a:r>
          </a:p>
        </p:txBody>
      </p:sp>
      <p:sp>
        <p:nvSpPr>
          <p:cNvPr id="11" name="Étoile à 7 branches 10"/>
          <p:cNvSpPr/>
          <p:nvPr/>
        </p:nvSpPr>
        <p:spPr>
          <a:xfrm>
            <a:off x="3024188" y="2747963"/>
            <a:ext cx="2376487" cy="2016125"/>
          </a:xfrm>
          <a:prstGeom prst="star7">
            <a:avLst/>
          </a:prstGeom>
          <a:solidFill>
            <a:srgbClr val="ED1FB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3600" dirty="0"/>
              <a:t>Aide?</a:t>
            </a:r>
          </a:p>
        </p:txBody>
      </p:sp>
      <p:pic>
        <p:nvPicPr>
          <p:cNvPr id="18435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Flèche vers le bas 14"/>
          <p:cNvSpPr/>
          <p:nvPr/>
        </p:nvSpPr>
        <p:spPr>
          <a:xfrm rot="16200000">
            <a:off x="8243888" y="5876925"/>
            <a:ext cx="504825" cy="504825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grpSp>
        <p:nvGrpSpPr>
          <p:cNvPr id="14" name="Groupe 13"/>
          <p:cNvGrpSpPr/>
          <p:nvPr/>
        </p:nvGrpSpPr>
        <p:grpSpPr>
          <a:xfrm>
            <a:off x="1981808" y="2387208"/>
            <a:ext cx="5328592" cy="2808312"/>
            <a:chOff x="1907704" y="1916832"/>
            <a:chExt cx="5328592" cy="2808312"/>
          </a:xfrm>
          <a:solidFill>
            <a:schemeClr val="accent6">
              <a:lumMod val="75000"/>
            </a:schemeClr>
          </a:solidFill>
        </p:grpSpPr>
        <p:sp>
          <p:nvSpPr>
            <p:cNvPr id="16" name="Cube 15"/>
            <p:cNvSpPr/>
            <p:nvPr/>
          </p:nvSpPr>
          <p:spPr>
            <a:xfrm>
              <a:off x="1907704" y="1916832"/>
              <a:ext cx="5328592" cy="2808312"/>
            </a:xfrm>
            <a:prstGeom prst="cube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sp>
          <p:nvSpPr>
            <p:cNvPr id="17" name="Explosion 1 16"/>
            <p:cNvSpPr/>
            <p:nvPr/>
          </p:nvSpPr>
          <p:spPr>
            <a:xfrm>
              <a:off x="2123728" y="2924944"/>
              <a:ext cx="1440160" cy="1152128"/>
            </a:xfrm>
            <a:prstGeom prst="irregularSeal1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3600" dirty="0">
                  <a:solidFill>
                    <a:schemeClr val="bg1"/>
                  </a:solidFill>
                </a:rPr>
                <a:t>a</a:t>
              </a:r>
            </a:p>
          </p:txBody>
        </p:sp>
        <p:sp>
          <p:nvSpPr>
            <p:cNvPr id="18" name="Explosion 1 17"/>
            <p:cNvSpPr/>
            <p:nvPr/>
          </p:nvSpPr>
          <p:spPr>
            <a:xfrm>
              <a:off x="3716288" y="2636912"/>
              <a:ext cx="1440160" cy="936104"/>
            </a:xfrm>
            <a:prstGeom prst="irregularSeal1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3600" dirty="0">
                  <a:solidFill>
                    <a:schemeClr val="bg1"/>
                  </a:solidFill>
                </a:rPr>
                <a:t>b</a:t>
              </a:r>
            </a:p>
          </p:txBody>
        </p:sp>
        <p:sp>
          <p:nvSpPr>
            <p:cNvPr id="19" name="Explosion 1 18"/>
            <p:cNvSpPr/>
            <p:nvPr/>
          </p:nvSpPr>
          <p:spPr>
            <a:xfrm>
              <a:off x="5220072" y="3107288"/>
              <a:ext cx="1215752" cy="1152128"/>
            </a:xfrm>
            <a:prstGeom prst="irregularSeal1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3600" dirty="0">
                  <a:solidFill>
                    <a:schemeClr val="bg1"/>
                  </a:solidFill>
                </a:rPr>
                <a:t>n</a:t>
              </a:r>
            </a:p>
          </p:txBody>
        </p:sp>
        <p:sp>
          <p:nvSpPr>
            <p:cNvPr id="20" name="Explosion 1 19"/>
            <p:cNvSpPr/>
            <p:nvPr/>
          </p:nvSpPr>
          <p:spPr>
            <a:xfrm>
              <a:off x="3565179" y="3573016"/>
              <a:ext cx="1440160" cy="1008112"/>
            </a:xfrm>
            <a:prstGeom prst="irregularSeal1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3600" dirty="0">
                  <a:solidFill>
                    <a:schemeClr val="bg1"/>
                  </a:solidFill>
                </a:rPr>
                <a:t>c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re 1"/>
          <p:cNvSpPr>
            <a:spLocks noGrp="1"/>
          </p:cNvSpPr>
          <p:nvPr>
            <p:ph type="ctrTitle"/>
          </p:nvPr>
        </p:nvSpPr>
        <p:spPr>
          <a:xfrm>
            <a:off x="723900" y="1773238"/>
            <a:ext cx="7772400" cy="3095625"/>
          </a:xfrm>
        </p:spPr>
        <p:txBody>
          <a:bodyPr/>
          <a:lstStyle/>
          <a:p>
            <a:r>
              <a:rPr lang="fr-FR" smtClean="0">
                <a:solidFill>
                  <a:schemeClr val="bg1"/>
                </a:solidFill>
              </a:rPr>
              <a:t>Tous les dessins sont illustrés d’un mot, </a:t>
            </a:r>
            <a:br>
              <a:rPr lang="fr-FR" smtClean="0">
                <a:solidFill>
                  <a:schemeClr val="bg1"/>
                </a:solidFill>
              </a:rPr>
            </a:br>
            <a:r>
              <a:rPr lang="fr-FR" smtClean="0">
                <a:solidFill>
                  <a:schemeClr val="bg1"/>
                </a:solidFill>
              </a:rPr>
              <a:t>mais quel est le mot qui est répété deux fois?</a:t>
            </a:r>
          </a:p>
        </p:txBody>
      </p:sp>
      <p:pic>
        <p:nvPicPr>
          <p:cNvPr id="19458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lèche vers le bas 5"/>
          <p:cNvSpPr/>
          <p:nvPr/>
        </p:nvSpPr>
        <p:spPr>
          <a:xfrm rot="16200000">
            <a:off x="8243888" y="5876925"/>
            <a:ext cx="504825" cy="504825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453610" y="3987916"/>
            <a:ext cx="2384177" cy="1008111"/>
          </a:xfrm>
          <a:prstGeom prst="roundRect">
            <a:avLst/>
          </a:prstGeom>
          <a:noFill/>
          <a:ln w="3175">
            <a:solidFill>
              <a:schemeClr val="tx1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>
                <a:solidFill>
                  <a:schemeClr val="bg1"/>
                </a:solidFill>
              </a:rPr>
              <a:t>barrer</a:t>
            </a:r>
          </a:p>
        </p:txBody>
      </p:sp>
      <p:sp>
        <p:nvSpPr>
          <p:cNvPr id="9" name="Rectangle à coins arrondis 8"/>
          <p:cNvSpPr/>
          <p:nvPr/>
        </p:nvSpPr>
        <p:spPr>
          <a:xfrm>
            <a:off x="323528" y="3987918"/>
            <a:ext cx="2677176" cy="1008111"/>
          </a:xfrm>
          <a:prstGeom prst="roundRect">
            <a:avLst/>
          </a:prstGeom>
          <a:noFill/>
          <a:ln w="3175">
            <a:solidFill>
              <a:schemeClr val="tx1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>
                <a:solidFill>
                  <a:schemeClr val="bg1"/>
                </a:solidFill>
              </a:rPr>
              <a:t>colorier</a:t>
            </a:r>
          </a:p>
        </p:txBody>
      </p:sp>
      <p:sp>
        <p:nvSpPr>
          <p:cNvPr id="10" name="Rectangle à coins arrondis 9"/>
          <p:cNvSpPr/>
          <p:nvPr/>
        </p:nvSpPr>
        <p:spPr>
          <a:xfrm>
            <a:off x="4710587" y="5263856"/>
            <a:ext cx="2289683" cy="1008111"/>
          </a:xfrm>
          <a:prstGeom prst="roundRect">
            <a:avLst/>
          </a:prstGeom>
          <a:noFill/>
          <a:ln w="3175">
            <a:solidFill>
              <a:schemeClr val="tx1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>
                <a:solidFill>
                  <a:schemeClr val="bg1"/>
                </a:solidFill>
              </a:rPr>
              <a:t>tracer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1547664" y="5280116"/>
            <a:ext cx="2592288" cy="1008111"/>
          </a:xfrm>
          <a:prstGeom prst="roundRect">
            <a:avLst/>
          </a:prstGeom>
          <a:noFill/>
          <a:ln w="3175">
            <a:solidFill>
              <a:schemeClr val="tx1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>
                <a:solidFill>
                  <a:schemeClr val="bg1"/>
                </a:solidFill>
              </a:rPr>
              <a:t>décorer</a:t>
            </a:r>
          </a:p>
        </p:txBody>
      </p:sp>
      <p:sp>
        <p:nvSpPr>
          <p:cNvPr id="12" name="Rectangle à coins arrondis 11"/>
          <p:cNvSpPr/>
          <p:nvPr/>
        </p:nvSpPr>
        <p:spPr>
          <a:xfrm>
            <a:off x="6269595" y="3987917"/>
            <a:ext cx="2477674" cy="1008111"/>
          </a:xfrm>
          <a:prstGeom prst="roundRect">
            <a:avLst/>
          </a:prstGeom>
          <a:noFill/>
          <a:ln w="3175">
            <a:solidFill>
              <a:schemeClr val="tx1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dirty="0">
                <a:solidFill>
                  <a:schemeClr val="bg1"/>
                </a:solidFill>
              </a:rPr>
              <a:t>colorier</a:t>
            </a:r>
          </a:p>
        </p:txBody>
      </p:sp>
      <p:pic>
        <p:nvPicPr>
          <p:cNvPr id="2049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6088" y="677863"/>
            <a:ext cx="1814512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78113" y="677863"/>
            <a:ext cx="1782762" cy="251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67263" y="688975"/>
            <a:ext cx="1779587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26263" y="617538"/>
            <a:ext cx="1822450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0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1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Flèche vers le bas 17"/>
          <p:cNvSpPr/>
          <p:nvPr/>
        </p:nvSpPr>
        <p:spPr>
          <a:xfrm rot="16200000">
            <a:off x="8243888" y="5876925"/>
            <a:ext cx="504825" cy="504825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750"/>
                            </p:stCondLst>
                            <p:childTnLst>
                              <p:par>
                                <p:cTn id="10" presetID="2" presetClass="exit" presetSubtype="1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25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750"/>
                            </p:stCondLst>
                            <p:childTnLst>
                              <p:par>
                                <p:cTn id="20" presetID="2" presetClass="exit" presetSubtype="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25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1750"/>
                            </p:stCondLst>
                            <p:childTnLst>
                              <p:par>
                                <p:cTn id="30" presetID="2" presetClass="exit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25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6750"/>
                            </p:stCondLst>
                            <p:childTnLst>
                              <p:par>
                                <p:cTn id="40" presetID="2" presetClass="exit" presetSubtype="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925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1750"/>
                            </p:stCondLst>
                            <p:childTnLst>
                              <p:par>
                                <p:cTn id="50" presetID="2" presetClass="exit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ZoneTexte 1"/>
          <p:cNvSpPr txBox="1">
            <a:spLocks noChangeArrowheads="1"/>
          </p:cNvSpPr>
          <p:nvPr/>
        </p:nvSpPr>
        <p:spPr bwMode="auto">
          <a:xfrm>
            <a:off x="323850" y="115888"/>
            <a:ext cx="85693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800">
                <a:latin typeface="Calibri" pitchFamily="34" charset="0"/>
              </a:rPr>
              <a:t>Écris le mot qui a défilé deux fois à l’aide des lettres qui se trouvent dans la boîte.</a:t>
            </a:r>
          </a:p>
        </p:txBody>
      </p:sp>
      <p:sp>
        <p:nvSpPr>
          <p:cNvPr id="14" name="Étoile à 7 branches 13"/>
          <p:cNvSpPr/>
          <p:nvPr/>
        </p:nvSpPr>
        <p:spPr>
          <a:xfrm>
            <a:off x="3003550" y="2486025"/>
            <a:ext cx="2376488" cy="2016125"/>
          </a:xfrm>
          <a:prstGeom prst="star7">
            <a:avLst/>
          </a:prstGeom>
          <a:solidFill>
            <a:srgbClr val="ED1FB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3600" dirty="0"/>
              <a:t>Aide?</a:t>
            </a:r>
          </a:p>
        </p:txBody>
      </p:sp>
      <p:grpSp>
        <p:nvGrpSpPr>
          <p:cNvPr id="4" name="Groupe 3"/>
          <p:cNvGrpSpPr>
            <a:grpSpLocks/>
          </p:cNvGrpSpPr>
          <p:nvPr/>
        </p:nvGrpSpPr>
        <p:grpSpPr bwMode="auto">
          <a:xfrm>
            <a:off x="2016125" y="2089150"/>
            <a:ext cx="5327650" cy="2809875"/>
            <a:chOff x="1907704" y="1916832"/>
            <a:chExt cx="5328592" cy="2810636"/>
          </a:xfrm>
        </p:grpSpPr>
        <p:sp>
          <p:nvSpPr>
            <p:cNvPr id="3" name="Cube 2"/>
            <p:cNvSpPr/>
            <p:nvPr/>
          </p:nvSpPr>
          <p:spPr>
            <a:xfrm>
              <a:off x="1907704" y="1916832"/>
              <a:ext cx="5328592" cy="2809049"/>
            </a:xfrm>
            <a:prstGeom prst="cub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sp>
          <p:nvSpPr>
            <p:cNvPr id="5" name="Explosion 1 4"/>
            <p:cNvSpPr/>
            <p:nvPr/>
          </p:nvSpPr>
          <p:spPr>
            <a:xfrm>
              <a:off x="2123642" y="2925168"/>
              <a:ext cx="1079691" cy="1151249"/>
            </a:xfrm>
            <a:prstGeom prst="irregularSeal1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3600" dirty="0">
                  <a:solidFill>
                    <a:schemeClr val="bg1"/>
                  </a:solidFill>
                </a:rPr>
                <a:t>c</a:t>
              </a:r>
            </a:p>
          </p:txBody>
        </p:sp>
        <p:sp>
          <p:nvSpPr>
            <p:cNvPr id="6" name="Explosion 1 5"/>
            <p:cNvSpPr/>
            <p:nvPr/>
          </p:nvSpPr>
          <p:spPr>
            <a:xfrm>
              <a:off x="3716187" y="2636165"/>
              <a:ext cx="1071751" cy="936879"/>
            </a:xfrm>
            <a:prstGeom prst="irregularSeal1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3600" dirty="0">
                  <a:solidFill>
                    <a:schemeClr val="bg1"/>
                  </a:solidFill>
                </a:rPr>
                <a:t>r</a:t>
              </a:r>
            </a:p>
          </p:txBody>
        </p:sp>
        <p:sp>
          <p:nvSpPr>
            <p:cNvPr id="7" name="Explosion 1 6"/>
            <p:cNvSpPr/>
            <p:nvPr/>
          </p:nvSpPr>
          <p:spPr>
            <a:xfrm>
              <a:off x="5342074" y="3104604"/>
              <a:ext cx="1216240" cy="1152837"/>
            </a:xfrm>
            <a:prstGeom prst="irregularSeal1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3600" dirty="0">
                  <a:solidFill>
                    <a:schemeClr val="bg1"/>
                  </a:solidFill>
                </a:rPr>
                <a:t>l</a:t>
              </a:r>
            </a:p>
          </p:txBody>
        </p:sp>
        <p:sp>
          <p:nvSpPr>
            <p:cNvPr id="8" name="Explosion 1 7"/>
            <p:cNvSpPr/>
            <p:nvPr/>
          </p:nvSpPr>
          <p:spPr>
            <a:xfrm>
              <a:off x="3565347" y="3573043"/>
              <a:ext cx="1043172" cy="1008335"/>
            </a:xfrm>
            <a:prstGeom prst="irregularSeal1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3600" dirty="0">
                  <a:solidFill>
                    <a:schemeClr val="bg1"/>
                  </a:solidFill>
                </a:rPr>
                <a:t>o</a:t>
              </a:r>
            </a:p>
          </p:txBody>
        </p:sp>
        <p:sp>
          <p:nvSpPr>
            <p:cNvPr id="9" name="Explosion 1 8"/>
            <p:cNvSpPr/>
            <p:nvPr/>
          </p:nvSpPr>
          <p:spPr>
            <a:xfrm>
              <a:off x="5156303" y="1916832"/>
              <a:ext cx="1043172" cy="719333"/>
            </a:xfrm>
            <a:prstGeom prst="irregularSeal1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3600" dirty="0">
                  <a:solidFill>
                    <a:schemeClr val="bg1"/>
                  </a:solidFill>
                </a:rPr>
                <a:t>o</a:t>
              </a:r>
            </a:p>
          </p:txBody>
        </p:sp>
        <p:sp>
          <p:nvSpPr>
            <p:cNvPr id="10" name="Explosion 1 9"/>
            <p:cNvSpPr/>
            <p:nvPr/>
          </p:nvSpPr>
          <p:spPr>
            <a:xfrm>
              <a:off x="2493596" y="1964470"/>
              <a:ext cx="978073" cy="671695"/>
            </a:xfrm>
            <a:prstGeom prst="irregularSeal1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3600" dirty="0">
                  <a:solidFill>
                    <a:schemeClr val="bg1"/>
                  </a:solidFill>
                </a:rPr>
                <a:t>r</a:t>
              </a:r>
            </a:p>
          </p:txBody>
        </p:sp>
        <p:sp>
          <p:nvSpPr>
            <p:cNvPr id="11" name="Explosion 1 10"/>
            <p:cNvSpPr/>
            <p:nvPr/>
          </p:nvSpPr>
          <p:spPr>
            <a:xfrm>
              <a:off x="4621222" y="3789002"/>
              <a:ext cx="1071751" cy="936879"/>
            </a:xfrm>
            <a:prstGeom prst="irregularSeal1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3600" dirty="0">
                  <a:solidFill>
                    <a:schemeClr val="bg1"/>
                  </a:solidFill>
                </a:rPr>
                <a:t>i</a:t>
              </a:r>
            </a:p>
          </p:txBody>
        </p:sp>
        <p:sp>
          <p:nvSpPr>
            <p:cNvPr id="12" name="Explosion 1 11"/>
            <p:cNvSpPr/>
            <p:nvPr/>
          </p:nvSpPr>
          <p:spPr>
            <a:xfrm>
              <a:off x="2493596" y="3790589"/>
              <a:ext cx="1071751" cy="936879"/>
            </a:xfrm>
            <a:prstGeom prst="irregularSeal1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3600" dirty="0">
                  <a:solidFill>
                    <a:schemeClr val="bg1"/>
                  </a:solidFill>
                </a:rPr>
                <a:t>e</a:t>
              </a:r>
            </a:p>
          </p:txBody>
        </p:sp>
      </p:grpSp>
      <p:pic>
        <p:nvPicPr>
          <p:cNvPr id="21508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0" name="ZoneTexte 16"/>
          <p:cNvSpPr txBox="1">
            <a:spLocks noChangeArrowheads="1"/>
          </p:cNvSpPr>
          <p:nvPr/>
        </p:nvSpPr>
        <p:spPr bwMode="auto">
          <a:xfrm>
            <a:off x="323850" y="692150"/>
            <a:ext cx="85693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800">
                <a:solidFill>
                  <a:schemeClr val="bg1"/>
                </a:solidFill>
                <a:latin typeface="Calibri" pitchFamily="34" charset="0"/>
              </a:rPr>
              <a:t>Écris le mot qui a défilé deux fois avec les lettres qui se trouvent dans la boîte.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144</Words>
  <Application>Microsoft Office PowerPoint</Application>
  <PresentationFormat>Affichage à l'écran (4:3)</PresentationFormat>
  <Paragraphs>34</Paragraphs>
  <Slides>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0" baseType="lpstr">
      <vt:lpstr>Arial</vt:lpstr>
      <vt:lpstr>Calibri</vt:lpstr>
      <vt:lpstr>Thème Office</vt:lpstr>
      <vt:lpstr>Activité : le mot en double Matériel nécessaire : </vt:lpstr>
      <vt:lpstr>Tous les dessins sont illustrés d’un mot,  mais quel est le mot qui est répété deux fois?</vt:lpstr>
      <vt:lpstr>Présentation PowerPoint</vt:lpstr>
      <vt:lpstr>Présentation PowerPoint</vt:lpstr>
      <vt:lpstr>Tous les dessins sont illustrés d’un mot,  mais quel est le mot qui est répété deux fois?</vt:lpstr>
      <vt:lpstr>Présentation PowerPoint</vt:lpstr>
      <vt:lpstr>Présentation PowerPoint</vt:lpstr>
    </vt:vector>
  </TitlesOfParts>
  <Company>Rectorat de RENNES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Tous les dessins sont illustrés d’un mot,  mais quel est le mot qui est répété deux fois?</dc:title>
  <dc:creator>dsden56</dc:creator>
  <cp:lastModifiedBy>odfstephanie@yahoo.fr</cp:lastModifiedBy>
  <cp:revision>24</cp:revision>
  <dcterms:created xsi:type="dcterms:W3CDTF">2016-09-11T12:18:02Z</dcterms:created>
  <dcterms:modified xsi:type="dcterms:W3CDTF">2019-12-17T15:11:08Z</dcterms:modified>
</cp:coreProperties>
</file>