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5CDC899-595B-49AA-9009-262B80A00926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F903600-1D68-4386-BA3E-5077F398DDD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FED0EFF-F672-41A5-BCC8-1FA77DFDD20E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3686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C6D8EB3-D27F-4807-94A0-ABF2184ECE91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E1FDD87-A0DF-471C-AF25-930DA8879F80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048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9B946C5-A45F-428B-A50E-4986C8B0F0DA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253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181F8AF-5F1E-48F6-A6A7-63003BC85FD8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5F814-2822-411E-95C6-96617BBAF18F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765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7497632-6C40-4732-BD6A-3F741956E1C2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969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19BDAE5-795C-4F40-9C7C-6F5B9B12CAC1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3277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3502F10-CF02-4A28-9CEA-27DC7C61306B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3481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CAA5E0C-1AD8-4DC7-9431-18B469AF78C6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52B98-C7A6-4C5A-A8A2-E5FA6051A5B4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64F1A-342E-4E14-B2A9-642BFA8E28F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93D3A-58E1-405A-B3FA-62C1A8649D5F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A06E3-8AE4-4B48-A1A6-46D4144F44D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CB457-D311-48DD-8701-591CE40C32FB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460BE-6030-4702-8AE7-65B3402D4E6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142E8-CCAB-41BC-B3AD-6F60553D2243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3B9F6-7BBB-4C44-B836-494085ADBCE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0A387-4E7E-42D9-8F63-2141ABA20964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F8EB6-CEB5-46AB-B332-CD8DC5D339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27DC6-A773-41A0-BF39-FA825D21D472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FF4C-28F9-490A-9ACD-0877BD86E4E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BC700-0B9D-4E76-9443-07FEBC6B7B48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B9A88-B9AE-4495-BB50-02090C7B1EB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D789A-94EA-4840-BC2A-F23FAF24727B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1A727-E7EE-4766-9B29-9D0B0592AF4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67775-9FAE-4C7D-8538-85C456D66889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E7A0B-D486-4E8E-93A7-29CAC8D7A8A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944EF-51FD-47B3-B1A8-0A741F164405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86069-CB5C-4064-AD9F-B479AACD999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30DF2-6255-4690-B56D-EE109176171C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CABDD-274B-46E3-8536-1131B214824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E256E6-C6B5-4E08-8433-052264148EC8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6F36AA-4666-4C45-B6CC-B5D313C3C29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4250" y="2701925"/>
            <a:ext cx="231140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850" y="4652963"/>
            <a:ext cx="8351838" cy="1752600"/>
          </a:xfrm>
          <a:ln>
            <a:solidFill>
              <a:schemeClr val="tx1"/>
            </a:solidFill>
          </a:ln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b="1" dirty="0" smtClean="0">
                <a:solidFill>
                  <a:schemeClr val="bg1"/>
                </a:solidFill>
              </a:rPr>
              <a:t>Objectif :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dirty="0" smtClean="0">
                <a:solidFill>
                  <a:schemeClr val="bg1"/>
                </a:solidFill>
              </a:rPr>
              <a:t>Repérer parmi plusieurs mots, le mot qui s’associe à une image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b="1" dirty="0" smtClean="0">
                <a:solidFill>
                  <a:schemeClr val="bg1"/>
                </a:solidFill>
              </a:rPr>
              <a:t>Connaissance et compétence associée </a:t>
            </a:r>
            <a:r>
              <a:rPr lang="fr-FR" dirty="0" smtClean="0">
                <a:solidFill>
                  <a:schemeClr val="bg1"/>
                </a:solidFill>
              </a:rPr>
              <a:t>: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dirty="0" smtClean="0">
                <a:solidFill>
                  <a:schemeClr val="bg1"/>
                </a:solidFill>
              </a:rPr>
              <a:t> identifier les mots de manière de plus en plus aisée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ctrTitle"/>
          </p:nvPr>
        </p:nvSpPr>
        <p:spPr>
          <a:xfrm>
            <a:off x="827088" y="1443038"/>
            <a:ext cx="7772400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</a:rPr>
              <a:t>Activité 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: le bon mot</a:t>
            </a:r>
            <a:b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</a:rPr>
              <a:t>Matériel nécessaire 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: 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4340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2" descr="C:\0-Amélie\1-PROD\Cycle 2\Français\Identifier les mots\tetiere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9725" y="44450"/>
            <a:ext cx="8593138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ZoneTexte 12"/>
          <p:cNvSpPr txBox="1">
            <a:spLocks noChangeArrowheads="1"/>
          </p:cNvSpPr>
          <p:nvPr/>
        </p:nvSpPr>
        <p:spPr bwMode="auto">
          <a:xfrm>
            <a:off x="2916238" y="981075"/>
            <a:ext cx="60579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Repérer parmi plusieurs mots, le mot qui s’associe à l’image et dénombrer le nombre de fois qu’il est écrit.</a:t>
            </a:r>
          </a:p>
        </p:txBody>
      </p:sp>
      <p:sp>
        <p:nvSpPr>
          <p:cNvPr id="30724" name="ZoneTexte 13"/>
          <p:cNvSpPr txBox="1">
            <a:spLocks noChangeArrowheads="1"/>
          </p:cNvSpPr>
          <p:nvPr/>
        </p:nvSpPr>
        <p:spPr bwMode="auto">
          <a:xfrm>
            <a:off x="2916238" y="2509838"/>
            <a:ext cx="5230812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Plus de mots et pas d’organisation </a:t>
            </a:r>
          </a:p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des mots visible.</a:t>
            </a:r>
          </a:p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Image sur le côté. </a:t>
            </a:r>
          </a:p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Différentes graphies.</a:t>
            </a:r>
          </a:p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Durée lente d’apparition des mots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2987675" y="5191125"/>
            <a:ext cx="4257675" cy="98425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Sablier de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12 secondes avec un décompte toutes les 3 secondes</a:t>
            </a:r>
          </a:p>
        </p:txBody>
      </p:sp>
      <p:sp>
        <p:nvSpPr>
          <p:cNvPr id="16" name="Organigramme : Joindre 15"/>
          <p:cNvSpPr/>
          <p:nvPr/>
        </p:nvSpPr>
        <p:spPr>
          <a:xfrm>
            <a:off x="2190750" y="5191125"/>
            <a:ext cx="457200" cy="914400"/>
          </a:xfrm>
          <a:prstGeom prst="flowChartCollat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3" name="Rectangle à quatre flèches 2"/>
          <p:cNvSpPr/>
          <p:nvPr/>
        </p:nvSpPr>
        <p:spPr>
          <a:xfrm>
            <a:off x="831850" y="981075"/>
            <a:ext cx="1716088" cy="1716088"/>
          </a:xfrm>
          <a:prstGeom prst="quad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re 1"/>
          <p:cNvSpPr>
            <a:spLocks noGrp="1"/>
          </p:cNvSpPr>
          <p:nvPr>
            <p:ph type="ctrTitle"/>
          </p:nvPr>
        </p:nvSpPr>
        <p:spPr>
          <a:xfrm>
            <a:off x="503238" y="549275"/>
            <a:ext cx="8137525" cy="1655763"/>
          </a:xfrm>
        </p:spPr>
        <p:txBody>
          <a:bodyPr/>
          <a:lstStyle/>
          <a:p>
            <a:r>
              <a:rPr lang="fr-FR" smtClean="0">
                <a:solidFill>
                  <a:schemeClr val="bg1"/>
                </a:solidFill>
              </a:rPr>
              <a:t>Regarde bien l’image qui va apparaître.</a:t>
            </a:r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733425" y="2565400"/>
            <a:ext cx="74231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6000">
                <a:solidFill>
                  <a:schemeClr val="bg1"/>
                </a:solidFill>
                <a:latin typeface="Calibri" pitchFamily="34" charset="0"/>
              </a:rPr>
              <a:t>Le mot qui correspond est écrit plusieurs fois.</a:t>
            </a:r>
          </a:p>
        </p:txBody>
      </p:sp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623888" y="5133975"/>
            <a:ext cx="8397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5400">
                <a:solidFill>
                  <a:schemeClr val="bg1"/>
                </a:solidFill>
                <a:latin typeface="Calibri" pitchFamily="34" charset="0"/>
              </a:rPr>
              <a:t>Combien de fois apparait-il?. </a:t>
            </a:r>
          </a:p>
        </p:txBody>
      </p:sp>
      <p:sp>
        <p:nvSpPr>
          <p:cNvPr id="12" name="Rectangle à quatre flèches 11"/>
          <p:cNvSpPr/>
          <p:nvPr/>
        </p:nvSpPr>
        <p:spPr>
          <a:xfrm>
            <a:off x="8607425" y="6067425"/>
            <a:ext cx="355600" cy="355600"/>
          </a:xfrm>
          <a:prstGeom prst="quad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rganigramme : Joindre 36"/>
          <p:cNvSpPr/>
          <p:nvPr/>
        </p:nvSpPr>
        <p:spPr>
          <a:xfrm>
            <a:off x="1379538" y="4905375"/>
            <a:ext cx="706437" cy="1412875"/>
          </a:xfrm>
          <a:prstGeom prst="flowChartCollat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5970588" y="234950"/>
            <a:ext cx="2735262" cy="720725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phoque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3498850" y="3860800"/>
            <a:ext cx="2736850" cy="720725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latin typeface="Arial Black" panose="020B0A04020102020204" pitchFamily="34" charset="0"/>
              </a:rPr>
              <a:t>poulpe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2806700" y="2895600"/>
            <a:ext cx="2478088" cy="719138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pupille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5470525" y="1738313"/>
            <a:ext cx="2735263" cy="719137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latin typeface="Algerian" panose="04020705040A02060702" pitchFamily="82" charset="0"/>
              </a:rPr>
              <a:t>épopée</a:t>
            </a:r>
          </a:p>
        </p:txBody>
      </p:sp>
      <p:sp>
        <p:nvSpPr>
          <p:cNvPr id="22" name="Rectangle à coins arrondis 21"/>
          <p:cNvSpPr/>
          <p:nvPr/>
        </p:nvSpPr>
        <p:spPr>
          <a:xfrm>
            <a:off x="1366838" y="254000"/>
            <a:ext cx="2735262" cy="720725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latin typeface="Bradley Hand ITC" panose="03070402050302030203" pitchFamily="66" charset="0"/>
              </a:rPr>
              <a:t>poupée</a:t>
            </a:r>
          </a:p>
        </p:txBody>
      </p:sp>
      <p:sp>
        <p:nvSpPr>
          <p:cNvPr id="24" name="Rectangle à coins arrondis 23"/>
          <p:cNvSpPr/>
          <p:nvPr/>
        </p:nvSpPr>
        <p:spPr>
          <a:xfrm>
            <a:off x="69850" y="1149350"/>
            <a:ext cx="2736850" cy="719138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poulpe</a:t>
            </a:r>
          </a:p>
        </p:txBody>
      </p:sp>
      <p:pic>
        <p:nvPicPr>
          <p:cNvPr id="33800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Rectangle à quatre flèches 37"/>
          <p:cNvSpPr/>
          <p:nvPr/>
        </p:nvSpPr>
        <p:spPr>
          <a:xfrm>
            <a:off x="8607425" y="6067425"/>
            <a:ext cx="355600" cy="355600"/>
          </a:xfrm>
          <a:prstGeom prst="quad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9" name="Rectangle à coins arrondis 38"/>
          <p:cNvSpPr/>
          <p:nvPr/>
        </p:nvSpPr>
        <p:spPr>
          <a:xfrm>
            <a:off x="3146425" y="4071938"/>
            <a:ext cx="2735263" cy="719137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monstre</a:t>
            </a:r>
          </a:p>
        </p:txBody>
      </p:sp>
      <p:sp>
        <p:nvSpPr>
          <p:cNvPr id="40" name="Rectangle à coins arrondis 39"/>
          <p:cNvSpPr/>
          <p:nvPr/>
        </p:nvSpPr>
        <p:spPr>
          <a:xfrm>
            <a:off x="3146425" y="2990850"/>
            <a:ext cx="2735263" cy="720725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montrer</a:t>
            </a:r>
          </a:p>
        </p:txBody>
      </p:sp>
      <p:sp>
        <p:nvSpPr>
          <p:cNvPr id="41" name="Rectangle à coins arrondis 40"/>
          <p:cNvSpPr/>
          <p:nvPr/>
        </p:nvSpPr>
        <p:spPr>
          <a:xfrm>
            <a:off x="2933700" y="2008188"/>
            <a:ext cx="2735263" cy="719137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moteur</a:t>
            </a:r>
          </a:p>
        </p:txBody>
      </p:sp>
      <p:pic>
        <p:nvPicPr>
          <p:cNvPr id="33806" name="Image 4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03588" y="2060575"/>
            <a:ext cx="2220912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Rectangle à coins arrondis 42"/>
          <p:cNvSpPr/>
          <p:nvPr/>
        </p:nvSpPr>
        <p:spPr>
          <a:xfrm>
            <a:off x="1081088" y="3781425"/>
            <a:ext cx="2124075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poupée</a:t>
            </a:r>
          </a:p>
        </p:txBody>
      </p:sp>
      <p:sp>
        <p:nvSpPr>
          <p:cNvPr id="44" name="Rectangle à coins arrondis 43"/>
          <p:cNvSpPr/>
          <p:nvPr/>
        </p:nvSpPr>
        <p:spPr>
          <a:xfrm>
            <a:off x="5219700" y="1052513"/>
            <a:ext cx="2262188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phoque</a:t>
            </a:r>
          </a:p>
        </p:txBody>
      </p:sp>
      <p:sp>
        <p:nvSpPr>
          <p:cNvPr id="45" name="Rectangle à coins arrondis 44"/>
          <p:cNvSpPr/>
          <p:nvPr/>
        </p:nvSpPr>
        <p:spPr>
          <a:xfrm>
            <a:off x="3498850" y="4448175"/>
            <a:ext cx="2471738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latin typeface="Arial Black" panose="020B0A04020102020204" pitchFamily="34" charset="0"/>
              </a:rPr>
              <a:t>poulpe</a:t>
            </a:r>
          </a:p>
        </p:txBody>
      </p:sp>
      <p:sp>
        <p:nvSpPr>
          <p:cNvPr id="46" name="Rectangle à coins arrondis 45"/>
          <p:cNvSpPr/>
          <p:nvPr/>
        </p:nvSpPr>
        <p:spPr>
          <a:xfrm>
            <a:off x="1409700" y="2641600"/>
            <a:ext cx="1930400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pupille</a:t>
            </a:r>
          </a:p>
        </p:txBody>
      </p:sp>
      <p:sp>
        <p:nvSpPr>
          <p:cNvPr id="47" name="Rectangle à coins arrondis 46"/>
          <p:cNvSpPr/>
          <p:nvPr/>
        </p:nvSpPr>
        <p:spPr>
          <a:xfrm>
            <a:off x="5219700" y="2005013"/>
            <a:ext cx="2736850" cy="719137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latin typeface="Algerian" panose="04020705040A02060702" pitchFamily="82" charset="0"/>
              </a:rPr>
              <a:t>épopée</a:t>
            </a:r>
          </a:p>
        </p:txBody>
      </p:sp>
      <p:sp>
        <p:nvSpPr>
          <p:cNvPr id="48" name="Rectangle à coins arrondis 47"/>
          <p:cNvSpPr/>
          <p:nvPr/>
        </p:nvSpPr>
        <p:spPr>
          <a:xfrm>
            <a:off x="6299200" y="4795838"/>
            <a:ext cx="1906588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latin typeface="Bradley Hand ITC" panose="03070402050302030203" pitchFamily="66" charset="0"/>
              </a:rPr>
              <a:t>poupée</a:t>
            </a:r>
          </a:p>
        </p:txBody>
      </p:sp>
      <p:sp>
        <p:nvSpPr>
          <p:cNvPr id="49" name="Rectangle à coins arrondis 48"/>
          <p:cNvSpPr/>
          <p:nvPr/>
        </p:nvSpPr>
        <p:spPr>
          <a:xfrm rot="20138763">
            <a:off x="2859088" y="1304925"/>
            <a:ext cx="2159000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poussée</a:t>
            </a:r>
          </a:p>
        </p:txBody>
      </p:sp>
      <p:sp>
        <p:nvSpPr>
          <p:cNvPr id="50" name="Rectangle à coins arrondis 49"/>
          <p:cNvSpPr/>
          <p:nvPr/>
        </p:nvSpPr>
        <p:spPr>
          <a:xfrm>
            <a:off x="1131888" y="974725"/>
            <a:ext cx="1909762" cy="7191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poulpe</a:t>
            </a:r>
          </a:p>
        </p:txBody>
      </p:sp>
      <p:sp>
        <p:nvSpPr>
          <p:cNvPr id="51" name="Rectangle à coins arrondis 50"/>
          <p:cNvSpPr/>
          <p:nvPr/>
        </p:nvSpPr>
        <p:spPr>
          <a:xfrm rot="1212500">
            <a:off x="5694363" y="3236913"/>
            <a:ext cx="1654175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poule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409700" y="5962650"/>
            <a:ext cx="647700" cy="360363"/>
          </a:xfrm>
          <a:prstGeom prst="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3" name="Rectangle 32"/>
          <p:cNvSpPr/>
          <p:nvPr/>
        </p:nvSpPr>
        <p:spPr>
          <a:xfrm>
            <a:off x="1409700" y="5626100"/>
            <a:ext cx="647700" cy="358775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1409700" y="5265738"/>
            <a:ext cx="647700" cy="36036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1409700" y="4905375"/>
            <a:ext cx="647700" cy="36036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3" name="Ellipse 52"/>
          <p:cNvSpPr/>
          <p:nvPr/>
        </p:nvSpPr>
        <p:spPr>
          <a:xfrm>
            <a:off x="7889875" y="6323013"/>
            <a:ext cx="131763" cy="1476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4" name="Étoile à 5 branches 53"/>
          <p:cNvSpPr/>
          <p:nvPr/>
        </p:nvSpPr>
        <p:spPr>
          <a:xfrm>
            <a:off x="8397875" y="6308725"/>
            <a:ext cx="177800" cy="177800"/>
          </a:xfrm>
          <a:prstGeom prst="star5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6" name="Rectangle à coins arrondis 55"/>
          <p:cNvSpPr/>
          <p:nvPr/>
        </p:nvSpPr>
        <p:spPr>
          <a:xfrm>
            <a:off x="4062413" y="5348288"/>
            <a:ext cx="1908175" cy="719137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latin typeface="Blackadder ITC" panose="04020505051007020D02" pitchFamily="82" charset="0"/>
              </a:rPr>
              <a:t>poulet</a:t>
            </a:r>
          </a:p>
        </p:txBody>
      </p:sp>
      <p:sp>
        <p:nvSpPr>
          <p:cNvPr id="58" name="Rectangle à coins arrondis 57"/>
          <p:cNvSpPr/>
          <p:nvPr/>
        </p:nvSpPr>
        <p:spPr>
          <a:xfrm>
            <a:off x="344488" y="598488"/>
            <a:ext cx="8504237" cy="583406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b="1" dirty="0">
                <a:solidFill>
                  <a:schemeClr val="bg1"/>
                </a:solidFill>
              </a:rPr>
              <a:t>Combien de fois?</a:t>
            </a:r>
          </a:p>
        </p:txBody>
      </p:sp>
    </p:spTree>
  </p:cSld>
  <p:clrMapOvr>
    <a:masterClrMapping/>
  </p:clrMapOvr>
  <p:transition spd="slow">
    <p:cover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75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75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75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4750"/>
                            </p:stCondLst>
                            <p:childTnLst>
                              <p:par>
                                <p:cTn id="6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675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41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32" grpId="0" animBg="1"/>
      <p:bldP spid="33" grpId="0" animBg="1"/>
      <p:bldP spid="34" grpId="0" animBg="1"/>
      <p:bldP spid="35" grpId="0" animBg="1"/>
      <p:bldP spid="53" grpId="0" animBg="1"/>
      <p:bldP spid="54" grpId="0" animBg="1"/>
      <p:bldP spid="56" grpId="0" animBg="1"/>
      <p:bldP spid="5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à quatre flèches 19"/>
          <p:cNvSpPr/>
          <p:nvPr/>
        </p:nvSpPr>
        <p:spPr>
          <a:xfrm>
            <a:off x="8607425" y="6067425"/>
            <a:ext cx="355600" cy="355600"/>
          </a:xfrm>
          <a:prstGeom prst="quad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35844" name="Image 1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03588" y="2060575"/>
            <a:ext cx="2220912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à coins arrondis 17"/>
          <p:cNvSpPr/>
          <p:nvPr/>
        </p:nvSpPr>
        <p:spPr>
          <a:xfrm>
            <a:off x="1081088" y="3781425"/>
            <a:ext cx="2124075" cy="720725"/>
          </a:xfrm>
          <a:prstGeom prst="roundRect">
            <a:avLst/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poupée</a:t>
            </a:r>
          </a:p>
        </p:txBody>
      </p:sp>
      <p:sp>
        <p:nvSpPr>
          <p:cNvPr id="19" name="Rectangle à coins arrondis 18"/>
          <p:cNvSpPr/>
          <p:nvPr/>
        </p:nvSpPr>
        <p:spPr>
          <a:xfrm>
            <a:off x="5219700" y="1052513"/>
            <a:ext cx="2262188" cy="720725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phoque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3498850" y="4448175"/>
            <a:ext cx="2471738" cy="720725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latin typeface="Arial Black" panose="020B0A04020102020204" pitchFamily="34" charset="0"/>
              </a:rPr>
              <a:t>poulpe</a:t>
            </a:r>
          </a:p>
        </p:txBody>
      </p:sp>
      <p:sp>
        <p:nvSpPr>
          <p:cNvPr id="22" name="Rectangle à coins arrondis 21"/>
          <p:cNvSpPr/>
          <p:nvPr/>
        </p:nvSpPr>
        <p:spPr>
          <a:xfrm>
            <a:off x="1409700" y="2641600"/>
            <a:ext cx="1930400" cy="720725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pupille</a:t>
            </a:r>
          </a:p>
        </p:txBody>
      </p:sp>
      <p:sp>
        <p:nvSpPr>
          <p:cNvPr id="23" name="Rectangle à coins arrondis 22"/>
          <p:cNvSpPr/>
          <p:nvPr/>
        </p:nvSpPr>
        <p:spPr>
          <a:xfrm>
            <a:off x="5219700" y="2005013"/>
            <a:ext cx="2736850" cy="719137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latin typeface="Algerian" panose="04020705040A02060702" pitchFamily="82" charset="0"/>
              </a:rPr>
              <a:t>épopée</a:t>
            </a:r>
          </a:p>
        </p:txBody>
      </p:sp>
      <p:sp>
        <p:nvSpPr>
          <p:cNvPr id="24" name="Rectangle à coins arrondis 23"/>
          <p:cNvSpPr/>
          <p:nvPr/>
        </p:nvSpPr>
        <p:spPr>
          <a:xfrm>
            <a:off x="6299200" y="4795838"/>
            <a:ext cx="1906588" cy="720725"/>
          </a:xfrm>
          <a:prstGeom prst="roundRect">
            <a:avLst/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latin typeface="Bradley Hand ITC" panose="03070402050302030203" pitchFamily="66" charset="0"/>
              </a:rPr>
              <a:t>poupée</a:t>
            </a:r>
          </a:p>
        </p:txBody>
      </p:sp>
      <p:sp>
        <p:nvSpPr>
          <p:cNvPr id="25" name="Rectangle à coins arrondis 24"/>
          <p:cNvSpPr/>
          <p:nvPr/>
        </p:nvSpPr>
        <p:spPr>
          <a:xfrm rot="20138763">
            <a:off x="2859088" y="1304925"/>
            <a:ext cx="2159000" cy="720725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poussée</a:t>
            </a:r>
          </a:p>
        </p:txBody>
      </p:sp>
      <p:sp>
        <p:nvSpPr>
          <p:cNvPr id="28" name="Rectangle à coins arrondis 27"/>
          <p:cNvSpPr/>
          <p:nvPr/>
        </p:nvSpPr>
        <p:spPr>
          <a:xfrm>
            <a:off x="1131888" y="974725"/>
            <a:ext cx="1909762" cy="719138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poulpe</a:t>
            </a:r>
          </a:p>
        </p:txBody>
      </p:sp>
      <p:sp>
        <p:nvSpPr>
          <p:cNvPr id="29" name="Rectangle à coins arrondis 28"/>
          <p:cNvSpPr/>
          <p:nvPr/>
        </p:nvSpPr>
        <p:spPr>
          <a:xfrm rot="1212500">
            <a:off x="5694363" y="3236913"/>
            <a:ext cx="1654175" cy="720725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poule</a:t>
            </a:r>
          </a:p>
        </p:txBody>
      </p:sp>
      <p:sp>
        <p:nvSpPr>
          <p:cNvPr id="30" name="Rectangle à coins arrondis 29"/>
          <p:cNvSpPr/>
          <p:nvPr/>
        </p:nvSpPr>
        <p:spPr>
          <a:xfrm>
            <a:off x="4062413" y="5348288"/>
            <a:ext cx="1908175" cy="719137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latin typeface="Blackadder ITC" panose="04020505051007020D02" pitchFamily="82" charset="0"/>
              </a:rPr>
              <a:t>poulet</a:t>
            </a:r>
          </a:p>
        </p:txBody>
      </p:sp>
      <p:sp>
        <p:nvSpPr>
          <p:cNvPr id="40" name="Étoile à 5 branches 39"/>
          <p:cNvSpPr/>
          <p:nvPr/>
        </p:nvSpPr>
        <p:spPr>
          <a:xfrm>
            <a:off x="8259763" y="6238875"/>
            <a:ext cx="180975" cy="182563"/>
          </a:xfrm>
          <a:prstGeom prst="star5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1" name="Rectangle à coins arrondis 40"/>
          <p:cNvSpPr/>
          <p:nvPr/>
        </p:nvSpPr>
        <p:spPr>
          <a:xfrm>
            <a:off x="504825" y="765175"/>
            <a:ext cx="8494713" cy="53228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chemeClr val="bg1"/>
                </a:solidFill>
              </a:rPr>
              <a:t>Écris le mot sur ton ardoise.</a:t>
            </a:r>
          </a:p>
        </p:txBody>
      </p:sp>
    </p:spTree>
  </p:cSld>
  <p:clrMapOvr>
    <a:masterClrMapping/>
  </p:clrMapOvr>
  <p:transition spd="slow">
    <p:cover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oneTexte 4"/>
          <p:cNvSpPr txBox="1">
            <a:spLocks noChangeArrowheads="1"/>
          </p:cNvSpPr>
          <p:nvPr/>
        </p:nvSpPr>
        <p:spPr bwMode="auto">
          <a:xfrm>
            <a:off x="2916238" y="1484313"/>
            <a:ext cx="6057900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Repérer parmi plusieurs mots, le mot qui s’associe à l’image et dénombrer le nombre de fois qu’il est écrit.</a:t>
            </a:r>
          </a:p>
        </p:txBody>
      </p:sp>
      <p:sp>
        <p:nvSpPr>
          <p:cNvPr id="16386" name="ZoneTexte 5"/>
          <p:cNvSpPr txBox="1">
            <a:spLocks noChangeArrowheads="1"/>
          </p:cNvSpPr>
          <p:nvPr/>
        </p:nvSpPr>
        <p:spPr bwMode="auto">
          <a:xfrm>
            <a:off x="2916238" y="3013075"/>
            <a:ext cx="5591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Durée longue d’apparition des mots 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2987675" y="4724400"/>
            <a:ext cx="4257675" cy="985838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Sablier de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12 secondes avec un décompte toutes les 3 secondes</a:t>
            </a:r>
          </a:p>
        </p:txBody>
      </p:sp>
      <p:pic>
        <p:nvPicPr>
          <p:cNvPr id="16388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Étoile à 5 branches 1"/>
          <p:cNvSpPr/>
          <p:nvPr/>
        </p:nvSpPr>
        <p:spPr>
          <a:xfrm>
            <a:off x="827088" y="1412875"/>
            <a:ext cx="1811337" cy="1809750"/>
          </a:xfrm>
          <a:prstGeom prst="star5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" name="Organigramme : Joindre 11"/>
          <p:cNvSpPr/>
          <p:nvPr/>
        </p:nvSpPr>
        <p:spPr>
          <a:xfrm>
            <a:off x="2190750" y="4724400"/>
            <a:ext cx="457200" cy="914400"/>
          </a:xfrm>
          <a:prstGeom prst="flowChartCol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03238" y="549275"/>
            <a:ext cx="8137525" cy="1655763"/>
          </a:xfrm>
        </p:spPr>
        <p:txBody>
          <a:bodyPr/>
          <a:lstStyle/>
          <a:p>
            <a:r>
              <a:rPr lang="fr-FR" smtClean="0">
                <a:solidFill>
                  <a:schemeClr val="bg1"/>
                </a:solidFill>
              </a:rPr>
              <a:t>Regarde bien l’image qui va apparaître.</a:t>
            </a:r>
          </a:p>
        </p:txBody>
      </p:sp>
      <p:sp>
        <p:nvSpPr>
          <p:cNvPr id="3" name="ZoneTexte 2"/>
          <p:cNvSpPr txBox="1">
            <a:spLocks noChangeArrowheads="1"/>
          </p:cNvSpPr>
          <p:nvPr/>
        </p:nvSpPr>
        <p:spPr bwMode="auto">
          <a:xfrm>
            <a:off x="733425" y="2565400"/>
            <a:ext cx="74231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6000">
                <a:solidFill>
                  <a:schemeClr val="bg1"/>
                </a:solidFill>
                <a:latin typeface="Calibri" pitchFamily="34" charset="0"/>
              </a:rPr>
              <a:t>Le mot qui correspond est écrit plusieurs fois.</a:t>
            </a:r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623888" y="5133975"/>
            <a:ext cx="8397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5400">
                <a:solidFill>
                  <a:schemeClr val="bg1"/>
                </a:solidFill>
                <a:latin typeface="Calibri" pitchFamily="34" charset="0"/>
              </a:rPr>
              <a:t>Combien de fois apparait-il?. </a:t>
            </a:r>
          </a:p>
        </p:txBody>
      </p:sp>
      <p:pic>
        <p:nvPicPr>
          <p:cNvPr id="17412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Étoile à 5 branches 8"/>
          <p:cNvSpPr/>
          <p:nvPr/>
        </p:nvSpPr>
        <p:spPr>
          <a:xfrm>
            <a:off x="8532813" y="6196013"/>
            <a:ext cx="287337" cy="288925"/>
          </a:xfrm>
          <a:prstGeom prst="star5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rganigramme : Joindre 43"/>
          <p:cNvSpPr/>
          <p:nvPr/>
        </p:nvSpPr>
        <p:spPr>
          <a:xfrm>
            <a:off x="1158875" y="5000625"/>
            <a:ext cx="706438" cy="1412875"/>
          </a:xfrm>
          <a:prstGeom prst="flowChartCol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19458" name="Image 3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36925" y="2105025"/>
            <a:ext cx="2519363" cy="249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à coins arrondis 21"/>
          <p:cNvSpPr/>
          <p:nvPr/>
        </p:nvSpPr>
        <p:spPr>
          <a:xfrm>
            <a:off x="1187450" y="1273175"/>
            <a:ext cx="2736850" cy="7191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chapeau</a:t>
            </a:r>
          </a:p>
        </p:txBody>
      </p:sp>
      <p:pic>
        <p:nvPicPr>
          <p:cNvPr id="19460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Étoile à 5 branches 28"/>
          <p:cNvSpPr/>
          <p:nvPr/>
        </p:nvSpPr>
        <p:spPr>
          <a:xfrm>
            <a:off x="8532813" y="6196013"/>
            <a:ext cx="287337" cy="288925"/>
          </a:xfrm>
          <a:prstGeom prst="star5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2" name="Rectangle à coins arrondis 31"/>
          <p:cNvSpPr/>
          <p:nvPr/>
        </p:nvSpPr>
        <p:spPr>
          <a:xfrm>
            <a:off x="5076825" y="1277938"/>
            <a:ext cx="2735263" cy="719137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chameau</a:t>
            </a:r>
          </a:p>
        </p:txBody>
      </p:sp>
      <p:sp>
        <p:nvSpPr>
          <p:cNvPr id="33" name="Rectangle à coins arrondis 32"/>
          <p:cNvSpPr/>
          <p:nvPr/>
        </p:nvSpPr>
        <p:spPr>
          <a:xfrm>
            <a:off x="3267075" y="4946650"/>
            <a:ext cx="2736850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chameau</a:t>
            </a:r>
          </a:p>
        </p:txBody>
      </p:sp>
      <p:sp>
        <p:nvSpPr>
          <p:cNvPr id="34" name="Rectangle à coins arrondis 33"/>
          <p:cNvSpPr/>
          <p:nvPr/>
        </p:nvSpPr>
        <p:spPr>
          <a:xfrm>
            <a:off x="1000125" y="4105275"/>
            <a:ext cx="2736850" cy="7191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chameau</a:t>
            </a:r>
          </a:p>
        </p:txBody>
      </p:sp>
      <p:sp>
        <p:nvSpPr>
          <p:cNvPr id="35" name="Rectangle à coins arrondis 34"/>
          <p:cNvSpPr/>
          <p:nvPr/>
        </p:nvSpPr>
        <p:spPr>
          <a:xfrm>
            <a:off x="6119813" y="2852738"/>
            <a:ext cx="2413000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chameau</a:t>
            </a:r>
          </a:p>
        </p:txBody>
      </p:sp>
      <p:sp>
        <p:nvSpPr>
          <p:cNvPr id="37" name="Rectangle à coins arrondis 36"/>
          <p:cNvSpPr/>
          <p:nvPr/>
        </p:nvSpPr>
        <p:spPr>
          <a:xfrm>
            <a:off x="5856288" y="4105275"/>
            <a:ext cx="2624137" cy="7191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chapiteau</a:t>
            </a:r>
          </a:p>
        </p:txBody>
      </p:sp>
      <p:sp>
        <p:nvSpPr>
          <p:cNvPr id="38" name="Rectangle à coins arrondis 37"/>
          <p:cNvSpPr/>
          <p:nvPr/>
        </p:nvSpPr>
        <p:spPr>
          <a:xfrm>
            <a:off x="1116013" y="2784475"/>
            <a:ext cx="2095500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charme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187450" y="6057900"/>
            <a:ext cx="647700" cy="360363"/>
          </a:xfrm>
          <a:prstGeom prst="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1187450" y="5719763"/>
            <a:ext cx="647700" cy="360362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1187450" y="5360988"/>
            <a:ext cx="647700" cy="3587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1187450" y="5000625"/>
            <a:ext cx="647700" cy="36036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9" name="Rectangle à coins arrondis 38"/>
          <p:cNvSpPr/>
          <p:nvPr/>
        </p:nvSpPr>
        <p:spPr>
          <a:xfrm flipH="1">
            <a:off x="7961313" y="6323013"/>
            <a:ext cx="147637" cy="17938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0" name="Rectangle à coins arrondis 39"/>
          <p:cNvSpPr/>
          <p:nvPr/>
        </p:nvSpPr>
        <p:spPr>
          <a:xfrm flipH="1">
            <a:off x="8239125" y="6323013"/>
            <a:ext cx="147638" cy="17938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5" name="Rectangle à coins arrondis 44"/>
          <p:cNvSpPr/>
          <p:nvPr/>
        </p:nvSpPr>
        <p:spPr>
          <a:xfrm>
            <a:off x="344488" y="598488"/>
            <a:ext cx="8504237" cy="583406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b="1" dirty="0">
                <a:solidFill>
                  <a:schemeClr val="bg1"/>
                </a:solidFill>
              </a:rPr>
              <a:t>Combien de fois?</a:t>
            </a:r>
          </a:p>
        </p:txBody>
      </p:sp>
    </p:spTree>
  </p:cSld>
  <p:clrMapOvr>
    <a:masterClrMapping/>
  </p:clrMapOvr>
  <p:transition spd="slow">
    <p:cover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25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25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25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250"/>
                            </p:stCondLst>
                            <p:childTnLst>
                              <p:par>
                                <p:cTn id="4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25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38" grpId="0" animBg="1"/>
      <p:bldP spid="25" grpId="0" animBg="1"/>
      <p:bldP spid="26" grpId="0" animBg="1"/>
      <p:bldP spid="27" grpId="0" animBg="1"/>
      <p:bldP spid="30" grpId="0" animBg="1"/>
      <p:bldP spid="39" grpId="0" animBg="1"/>
      <p:bldP spid="40" grpId="0" animBg="1"/>
      <p:bldP spid="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Étoile à 5 branches 25"/>
          <p:cNvSpPr/>
          <p:nvPr/>
        </p:nvSpPr>
        <p:spPr>
          <a:xfrm>
            <a:off x="8532813" y="6196013"/>
            <a:ext cx="287337" cy="288925"/>
          </a:xfrm>
          <a:prstGeom prst="star5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21508" name="Image 2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36925" y="2105025"/>
            <a:ext cx="2519363" cy="249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ectangle à coins arrondis 27"/>
          <p:cNvSpPr/>
          <p:nvPr/>
        </p:nvSpPr>
        <p:spPr>
          <a:xfrm>
            <a:off x="1187450" y="1273175"/>
            <a:ext cx="2736850" cy="719138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chapeau</a:t>
            </a:r>
          </a:p>
        </p:txBody>
      </p:sp>
      <p:sp>
        <p:nvSpPr>
          <p:cNvPr id="29" name="Rectangle à coins arrondis 28"/>
          <p:cNvSpPr/>
          <p:nvPr/>
        </p:nvSpPr>
        <p:spPr>
          <a:xfrm>
            <a:off x="5076825" y="1277938"/>
            <a:ext cx="2735263" cy="719137"/>
          </a:xfrm>
          <a:prstGeom prst="roundRect">
            <a:avLst/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chameau</a:t>
            </a:r>
          </a:p>
        </p:txBody>
      </p:sp>
      <p:sp>
        <p:nvSpPr>
          <p:cNvPr id="31" name="Rectangle à coins arrondis 30"/>
          <p:cNvSpPr/>
          <p:nvPr/>
        </p:nvSpPr>
        <p:spPr>
          <a:xfrm>
            <a:off x="1000125" y="4105275"/>
            <a:ext cx="2736850" cy="719138"/>
          </a:xfrm>
          <a:prstGeom prst="roundRect">
            <a:avLst/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chameau</a:t>
            </a:r>
          </a:p>
        </p:txBody>
      </p:sp>
      <p:sp>
        <p:nvSpPr>
          <p:cNvPr id="30" name="Rectangle à coins arrondis 29"/>
          <p:cNvSpPr/>
          <p:nvPr/>
        </p:nvSpPr>
        <p:spPr>
          <a:xfrm>
            <a:off x="3267075" y="4946650"/>
            <a:ext cx="2736850" cy="720725"/>
          </a:xfrm>
          <a:prstGeom prst="roundRect">
            <a:avLst/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chameau</a:t>
            </a:r>
          </a:p>
        </p:txBody>
      </p:sp>
      <p:sp>
        <p:nvSpPr>
          <p:cNvPr id="32" name="Rectangle à coins arrondis 31"/>
          <p:cNvSpPr/>
          <p:nvPr/>
        </p:nvSpPr>
        <p:spPr>
          <a:xfrm>
            <a:off x="6119813" y="2852738"/>
            <a:ext cx="2413000" cy="720725"/>
          </a:xfrm>
          <a:prstGeom prst="roundRect">
            <a:avLst/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chameau</a:t>
            </a:r>
          </a:p>
        </p:txBody>
      </p:sp>
      <p:sp>
        <p:nvSpPr>
          <p:cNvPr id="33" name="Rectangle à coins arrondis 32"/>
          <p:cNvSpPr/>
          <p:nvPr/>
        </p:nvSpPr>
        <p:spPr>
          <a:xfrm>
            <a:off x="5856288" y="4105275"/>
            <a:ext cx="2624137" cy="719138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chapiteau</a:t>
            </a:r>
          </a:p>
        </p:txBody>
      </p:sp>
      <p:sp>
        <p:nvSpPr>
          <p:cNvPr id="34" name="Rectangle à coins arrondis 33"/>
          <p:cNvSpPr/>
          <p:nvPr/>
        </p:nvSpPr>
        <p:spPr>
          <a:xfrm>
            <a:off x="1116013" y="2784475"/>
            <a:ext cx="2095500" cy="720725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charme</a:t>
            </a:r>
          </a:p>
        </p:txBody>
      </p:sp>
      <p:sp>
        <p:nvSpPr>
          <p:cNvPr id="35" name="Rectangle à coins arrondis 34"/>
          <p:cNvSpPr/>
          <p:nvPr/>
        </p:nvSpPr>
        <p:spPr>
          <a:xfrm>
            <a:off x="504825" y="1057275"/>
            <a:ext cx="8027988" cy="50307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chemeClr val="bg1"/>
                </a:solidFill>
              </a:rPr>
              <a:t>Écris le mot sur ton ardoise.</a:t>
            </a:r>
          </a:p>
        </p:txBody>
      </p:sp>
    </p:spTree>
  </p:cSld>
  <p:clrMapOvr>
    <a:masterClrMapping/>
  </p:clrMapOvr>
  <p:transition spd="slow">
    <p:cover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ZoneTexte 4"/>
          <p:cNvSpPr txBox="1">
            <a:spLocks noChangeArrowheads="1"/>
          </p:cNvSpPr>
          <p:nvPr/>
        </p:nvSpPr>
        <p:spPr bwMode="auto">
          <a:xfrm>
            <a:off x="2767013" y="1104900"/>
            <a:ext cx="59086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>
                <a:latin typeface="Calibri" pitchFamily="34" charset="0"/>
              </a:rPr>
              <a:t>Repérer parmi plusieurs mots , le mot qui s’associe à l’image et dénombrer le nombre de fois qu’il est écrit.</a:t>
            </a:r>
          </a:p>
        </p:txBody>
      </p:sp>
      <p:pic>
        <p:nvPicPr>
          <p:cNvPr id="23554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ZoneTexte 11"/>
          <p:cNvSpPr txBox="1">
            <a:spLocks noChangeArrowheads="1"/>
          </p:cNvSpPr>
          <p:nvPr/>
        </p:nvSpPr>
        <p:spPr bwMode="auto">
          <a:xfrm>
            <a:off x="2916238" y="1484313"/>
            <a:ext cx="6057900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Repérer parmi plusieurs mots, le mot qui s’associe à l’image et dénombrer le nombre de fois qu’il est écrit.</a:t>
            </a:r>
          </a:p>
        </p:txBody>
      </p:sp>
      <p:sp>
        <p:nvSpPr>
          <p:cNvPr id="23557" name="ZoneTexte 12"/>
          <p:cNvSpPr txBox="1">
            <a:spLocks noChangeArrowheads="1"/>
          </p:cNvSpPr>
          <p:nvPr/>
        </p:nvSpPr>
        <p:spPr bwMode="auto">
          <a:xfrm>
            <a:off x="2916238" y="3013075"/>
            <a:ext cx="52260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Plus de mots. Image sur le côté. </a:t>
            </a:r>
          </a:p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Durée lente d’apparition des mots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2987675" y="4724400"/>
            <a:ext cx="4257675" cy="98583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Sablier de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12 secondes avec un décompte toutes les 3 secondes</a:t>
            </a:r>
          </a:p>
        </p:txBody>
      </p:sp>
      <p:sp>
        <p:nvSpPr>
          <p:cNvPr id="16" name="Organigramme : Joindre 15"/>
          <p:cNvSpPr/>
          <p:nvPr/>
        </p:nvSpPr>
        <p:spPr>
          <a:xfrm>
            <a:off x="2190750" y="4724400"/>
            <a:ext cx="457200" cy="914400"/>
          </a:xfrm>
          <a:prstGeom prst="flowChartCol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2" name="Triangle isocèle 1"/>
          <p:cNvSpPr/>
          <p:nvPr/>
        </p:nvSpPr>
        <p:spPr>
          <a:xfrm>
            <a:off x="776288" y="1771650"/>
            <a:ext cx="1871662" cy="1612900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re 1"/>
          <p:cNvSpPr>
            <a:spLocks noGrp="1"/>
          </p:cNvSpPr>
          <p:nvPr>
            <p:ph type="ctrTitle"/>
          </p:nvPr>
        </p:nvSpPr>
        <p:spPr>
          <a:xfrm>
            <a:off x="503238" y="549275"/>
            <a:ext cx="8137525" cy="1655763"/>
          </a:xfrm>
        </p:spPr>
        <p:txBody>
          <a:bodyPr/>
          <a:lstStyle/>
          <a:p>
            <a:r>
              <a:rPr lang="fr-FR" smtClean="0">
                <a:solidFill>
                  <a:schemeClr val="bg1"/>
                </a:solidFill>
              </a:rPr>
              <a:t>Regarde bien l’image qui va apparaître.</a:t>
            </a:r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733425" y="2565400"/>
            <a:ext cx="74231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6000">
                <a:solidFill>
                  <a:schemeClr val="bg1"/>
                </a:solidFill>
                <a:latin typeface="Calibri" pitchFamily="34" charset="0"/>
              </a:rPr>
              <a:t>Le mot qui correspond est écrit plusieurs fois.</a:t>
            </a:r>
          </a:p>
        </p:txBody>
      </p:sp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623888" y="5133975"/>
            <a:ext cx="8397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5400">
                <a:solidFill>
                  <a:schemeClr val="bg1"/>
                </a:solidFill>
                <a:latin typeface="Calibri" pitchFamily="34" charset="0"/>
              </a:rPr>
              <a:t>Combien de fois apparait-il?. </a:t>
            </a:r>
          </a:p>
        </p:txBody>
      </p:sp>
      <p:sp>
        <p:nvSpPr>
          <p:cNvPr id="12" name="Triangle isocèle 11"/>
          <p:cNvSpPr/>
          <p:nvPr/>
        </p:nvSpPr>
        <p:spPr>
          <a:xfrm>
            <a:off x="8440738" y="6165850"/>
            <a:ext cx="360362" cy="309563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rganigramme : Joindre 26"/>
          <p:cNvSpPr/>
          <p:nvPr/>
        </p:nvSpPr>
        <p:spPr>
          <a:xfrm>
            <a:off x="1590675" y="4737100"/>
            <a:ext cx="706438" cy="1412875"/>
          </a:xfrm>
          <a:prstGeom prst="flowChartCol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26626" name="Image 5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4213" y="1628775"/>
            <a:ext cx="2220912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riangle isocèle 36"/>
          <p:cNvSpPr/>
          <p:nvPr/>
        </p:nvSpPr>
        <p:spPr>
          <a:xfrm>
            <a:off x="8440738" y="6165850"/>
            <a:ext cx="360362" cy="309563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0" name="Rectangle à coins arrondis 49"/>
          <p:cNvSpPr/>
          <p:nvPr/>
        </p:nvSpPr>
        <p:spPr>
          <a:xfrm>
            <a:off x="5867400" y="4581525"/>
            <a:ext cx="2422525" cy="7191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moniteur</a:t>
            </a:r>
          </a:p>
        </p:txBody>
      </p:sp>
      <p:sp>
        <p:nvSpPr>
          <p:cNvPr id="51" name="Rectangle à coins arrondis 50"/>
          <p:cNvSpPr/>
          <p:nvPr/>
        </p:nvSpPr>
        <p:spPr>
          <a:xfrm>
            <a:off x="2819400" y="4941888"/>
            <a:ext cx="2520950" cy="719137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monsieur</a:t>
            </a:r>
          </a:p>
        </p:txBody>
      </p:sp>
      <p:sp>
        <p:nvSpPr>
          <p:cNvPr id="53" name="Rectangle à coins arrondis 52"/>
          <p:cNvSpPr/>
          <p:nvPr/>
        </p:nvSpPr>
        <p:spPr>
          <a:xfrm>
            <a:off x="5867400" y="1700213"/>
            <a:ext cx="2185988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montre</a:t>
            </a:r>
          </a:p>
        </p:txBody>
      </p:sp>
      <p:sp>
        <p:nvSpPr>
          <p:cNvPr id="54" name="Rectangle à coins arrondis 53"/>
          <p:cNvSpPr/>
          <p:nvPr/>
        </p:nvSpPr>
        <p:spPr>
          <a:xfrm>
            <a:off x="6038850" y="3500438"/>
            <a:ext cx="2314575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solidFill>
                  <a:schemeClr val="tx1"/>
                </a:solidFill>
              </a:rPr>
              <a:t>monstre</a:t>
            </a:r>
          </a:p>
        </p:txBody>
      </p:sp>
      <p:sp>
        <p:nvSpPr>
          <p:cNvPr id="55" name="Rectangle à coins arrondis 54"/>
          <p:cNvSpPr/>
          <p:nvPr/>
        </p:nvSpPr>
        <p:spPr>
          <a:xfrm>
            <a:off x="3244850" y="2720975"/>
            <a:ext cx="2251075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montrer</a:t>
            </a:r>
          </a:p>
        </p:txBody>
      </p:sp>
      <p:sp>
        <p:nvSpPr>
          <p:cNvPr id="56" name="Rectangle à coins arrondis 55"/>
          <p:cNvSpPr/>
          <p:nvPr/>
        </p:nvSpPr>
        <p:spPr>
          <a:xfrm>
            <a:off x="5794375" y="2636838"/>
            <a:ext cx="2122488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monter</a:t>
            </a:r>
          </a:p>
        </p:txBody>
      </p:sp>
      <p:sp>
        <p:nvSpPr>
          <p:cNvPr id="57" name="Rectangle à coins arrondis 56"/>
          <p:cNvSpPr/>
          <p:nvPr/>
        </p:nvSpPr>
        <p:spPr>
          <a:xfrm>
            <a:off x="3117850" y="3651250"/>
            <a:ext cx="2287588" cy="7191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solidFill>
                  <a:schemeClr val="tx1"/>
                </a:solidFill>
              </a:rPr>
              <a:t>monstre</a:t>
            </a:r>
          </a:p>
        </p:txBody>
      </p:sp>
      <p:sp>
        <p:nvSpPr>
          <p:cNvPr id="58" name="Rectangle à coins arrondis 57"/>
          <p:cNvSpPr/>
          <p:nvPr/>
        </p:nvSpPr>
        <p:spPr>
          <a:xfrm>
            <a:off x="2987675" y="1790700"/>
            <a:ext cx="2089150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moteur</a:t>
            </a:r>
          </a:p>
        </p:txBody>
      </p:sp>
      <p:sp>
        <p:nvSpPr>
          <p:cNvPr id="59" name="Rectangle à coins arrondis 58"/>
          <p:cNvSpPr/>
          <p:nvPr/>
        </p:nvSpPr>
        <p:spPr>
          <a:xfrm>
            <a:off x="1643063" y="908050"/>
            <a:ext cx="2159000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montre</a:t>
            </a:r>
          </a:p>
        </p:txBody>
      </p:sp>
      <p:sp>
        <p:nvSpPr>
          <p:cNvPr id="60" name="Rectangle à coins arrondis 59"/>
          <p:cNvSpPr/>
          <p:nvPr/>
        </p:nvSpPr>
        <p:spPr>
          <a:xfrm>
            <a:off x="5389563" y="908050"/>
            <a:ext cx="2265362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solidFill>
                  <a:schemeClr val="tx1"/>
                </a:solidFill>
              </a:rPr>
              <a:t>monstre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619250" y="5794375"/>
            <a:ext cx="649288" cy="360363"/>
          </a:xfrm>
          <a:prstGeom prst="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1619250" y="5457825"/>
            <a:ext cx="649288" cy="358775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1619250" y="5097463"/>
            <a:ext cx="649288" cy="36036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1619250" y="4737100"/>
            <a:ext cx="649288" cy="36036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8" name="Ellipse 27"/>
          <p:cNvSpPr/>
          <p:nvPr/>
        </p:nvSpPr>
        <p:spPr>
          <a:xfrm flipH="1">
            <a:off x="8169275" y="6283325"/>
            <a:ext cx="206375" cy="1905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9" name="Ellipse 28"/>
          <p:cNvSpPr/>
          <p:nvPr/>
        </p:nvSpPr>
        <p:spPr>
          <a:xfrm flipH="1">
            <a:off x="7935913" y="6283325"/>
            <a:ext cx="171450" cy="19208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0" name="Rectangle à coins arrondis 29"/>
          <p:cNvSpPr/>
          <p:nvPr/>
        </p:nvSpPr>
        <p:spPr>
          <a:xfrm>
            <a:off x="344488" y="598488"/>
            <a:ext cx="8504237" cy="583406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b="1" dirty="0">
                <a:solidFill>
                  <a:schemeClr val="bg1"/>
                </a:solidFill>
              </a:rPr>
              <a:t>Combien de fois?</a:t>
            </a:r>
          </a:p>
        </p:txBody>
      </p:sp>
    </p:spTree>
  </p:cSld>
  <p:clrMapOvr>
    <a:masterClrMapping/>
  </p:clrMapOvr>
  <p:transition spd="slow">
    <p:cover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000"/>
                            </p:stCondLst>
                            <p:childTnLst>
                              <p:par>
                                <p:cTn id="5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6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19" grpId="0" animBg="1"/>
      <p:bldP spid="20" grpId="0" animBg="1"/>
      <p:bldP spid="21" grpId="0" animBg="1"/>
      <p:bldP spid="23" grpId="0" animBg="1"/>
      <p:bldP spid="28" grpId="0" animBg="1"/>
      <p:bldP spid="29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riangle isocèle 24"/>
          <p:cNvSpPr/>
          <p:nvPr/>
        </p:nvSpPr>
        <p:spPr>
          <a:xfrm>
            <a:off x="8440738" y="6165850"/>
            <a:ext cx="360362" cy="309563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28676" name="Image 1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4213" y="1628775"/>
            <a:ext cx="2220912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Rectangle à coins arrondis 30"/>
          <p:cNvSpPr/>
          <p:nvPr/>
        </p:nvSpPr>
        <p:spPr>
          <a:xfrm>
            <a:off x="5867400" y="4581525"/>
            <a:ext cx="2422525" cy="719138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moniteur</a:t>
            </a:r>
          </a:p>
        </p:txBody>
      </p:sp>
      <p:sp>
        <p:nvSpPr>
          <p:cNvPr id="32" name="Rectangle à coins arrondis 31"/>
          <p:cNvSpPr/>
          <p:nvPr/>
        </p:nvSpPr>
        <p:spPr>
          <a:xfrm>
            <a:off x="2819400" y="4941888"/>
            <a:ext cx="2520950" cy="719137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monsieur</a:t>
            </a:r>
          </a:p>
        </p:txBody>
      </p:sp>
      <p:sp>
        <p:nvSpPr>
          <p:cNvPr id="33" name="Rectangle à coins arrondis 32"/>
          <p:cNvSpPr/>
          <p:nvPr/>
        </p:nvSpPr>
        <p:spPr>
          <a:xfrm>
            <a:off x="5867400" y="1700213"/>
            <a:ext cx="2185988" cy="720725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montre</a:t>
            </a:r>
          </a:p>
        </p:txBody>
      </p:sp>
      <p:sp>
        <p:nvSpPr>
          <p:cNvPr id="34" name="Rectangle à coins arrondis 33"/>
          <p:cNvSpPr/>
          <p:nvPr/>
        </p:nvSpPr>
        <p:spPr>
          <a:xfrm>
            <a:off x="6038850" y="3500438"/>
            <a:ext cx="2314575" cy="720725"/>
          </a:xfrm>
          <a:prstGeom prst="roundRect">
            <a:avLst/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solidFill>
                  <a:schemeClr val="tx1"/>
                </a:solidFill>
              </a:rPr>
              <a:t>monstre</a:t>
            </a:r>
          </a:p>
        </p:txBody>
      </p:sp>
      <p:sp>
        <p:nvSpPr>
          <p:cNvPr id="35" name="Rectangle à coins arrondis 34"/>
          <p:cNvSpPr/>
          <p:nvPr/>
        </p:nvSpPr>
        <p:spPr>
          <a:xfrm>
            <a:off x="3244850" y="2720975"/>
            <a:ext cx="2251075" cy="720725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montrer</a:t>
            </a:r>
          </a:p>
        </p:txBody>
      </p:sp>
      <p:sp>
        <p:nvSpPr>
          <p:cNvPr id="36" name="Rectangle à coins arrondis 35"/>
          <p:cNvSpPr/>
          <p:nvPr/>
        </p:nvSpPr>
        <p:spPr>
          <a:xfrm>
            <a:off x="5794375" y="2636838"/>
            <a:ext cx="2122488" cy="720725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monter</a:t>
            </a:r>
          </a:p>
        </p:txBody>
      </p:sp>
      <p:sp>
        <p:nvSpPr>
          <p:cNvPr id="37" name="Rectangle à coins arrondis 36"/>
          <p:cNvSpPr/>
          <p:nvPr/>
        </p:nvSpPr>
        <p:spPr>
          <a:xfrm>
            <a:off x="3117850" y="3651250"/>
            <a:ext cx="2287588" cy="719138"/>
          </a:xfrm>
          <a:prstGeom prst="roundRect">
            <a:avLst/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solidFill>
                  <a:schemeClr val="tx1"/>
                </a:solidFill>
              </a:rPr>
              <a:t>monstre</a:t>
            </a:r>
          </a:p>
        </p:txBody>
      </p:sp>
      <p:sp>
        <p:nvSpPr>
          <p:cNvPr id="38" name="Rectangle à coins arrondis 37"/>
          <p:cNvSpPr/>
          <p:nvPr/>
        </p:nvSpPr>
        <p:spPr>
          <a:xfrm>
            <a:off x="2987675" y="1790700"/>
            <a:ext cx="2089150" cy="720725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moteur</a:t>
            </a:r>
          </a:p>
        </p:txBody>
      </p:sp>
      <p:sp>
        <p:nvSpPr>
          <p:cNvPr id="39" name="Rectangle à coins arrondis 38"/>
          <p:cNvSpPr/>
          <p:nvPr/>
        </p:nvSpPr>
        <p:spPr>
          <a:xfrm>
            <a:off x="1643063" y="908050"/>
            <a:ext cx="2159000" cy="720725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montre</a:t>
            </a:r>
          </a:p>
        </p:txBody>
      </p:sp>
      <p:sp>
        <p:nvSpPr>
          <p:cNvPr id="40" name="Rectangle à coins arrondis 39"/>
          <p:cNvSpPr/>
          <p:nvPr/>
        </p:nvSpPr>
        <p:spPr>
          <a:xfrm>
            <a:off x="5389563" y="908050"/>
            <a:ext cx="2265362" cy="720725"/>
          </a:xfrm>
          <a:prstGeom prst="roundRect">
            <a:avLst/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solidFill>
                  <a:schemeClr val="tx1"/>
                </a:solidFill>
              </a:rPr>
              <a:t>monstre</a:t>
            </a:r>
          </a:p>
        </p:txBody>
      </p:sp>
      <p:sp>
        <p:nvSpPr>
          <p:cNvPr id="41" name="Rectangle à coins arrondis 40"/>
          <p:cNvSpPr/>
          <p:nvPr/>
        </p:nvSpPr>
        <p:spPr>
          <a:xfrm>
            <a:off x="387350" y="774700"/>
            <a:ext cx="8496300" cy="53228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chemeClr val="bg1"/>
                </a:solidFill>
              </a:rPr>
              <a:t>Écris le mot sur ton ardoise.</a:t>
            </a:r>
          </a:p>
        </p:txBody>
      </p:sp>
    </p:spTree>
  </p:cSld>
  <p:clrMapOvr>
    <a:masterClrMapping/>
  </p:clrMapOvr>
  <p:transition spd="slow">
    <p:cover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363</Words>
  <Application>Microsoft Office PowerPoint</Application>
  <PresentationFormat>Affichage à l'écran (4:3)</PresentationFormat>
  <Paragraphs>111</Paragraphs>
  <Slides>13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Algerian</vt:lpstr>
      <vt:lpstr>Arial</vt:lpstr>
      <vt:lpstr>Arial Black</vt:lpstr>
      <vt:lpstr>Blackadder ITC</vt:lpstr>
      <vt:lpstr>Bradley Hand ITC</vt:lpstr>
      <vt:lpstr>Calibri</vt:lpstr>
      <vt:lpstr>Thème Office</vt:lpstr>
      <vt:lpstr>Activité : le bon mot Matériel nécessaire : </vt:lpstr>
      <vt:lpstr>Présentation PowerPoint</vt:lpstr>
      <vt:lpstr>Regarde bien l’image qui va apparaître.</vt:lpstr>
      <vt:lpstr>Présentation PowerPoint</vt:lpstr>
      <vt:lpstr>Présentation PowerPoint</vt:lpstr>
      <vt:lpstr>Présentation PowerPoint</vt:lpstr>
      <vt:lpstr>Regarde bien l’image qui va apparaître.</vt:lpstr>
      <vt:lpstr>Présentation PowerPoint</vt:lpstr>
      <vt:lpstr>Présentation PowerPoint</vt:lpstr>
      <vt:lpstr>Présentation PowerPoint</vt:lpstr>
      <vt:lpstr>Regarde bien l’image qui va apparaître.</vt:lpstr>
      <vt:lpstr>Présentation PowerPoint</vt:lpstr>
      <vt:lpstr>Présentation PowerPoint</vt:lpstr>
    </vt:vector>
  </TitlesOfParts>
  <Company>Rectorat de RENNES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: Repérer le bon mot Matériel nécessaire :</dc:title>
  <dc:creator>dsden56</dc:creator>
  <cp:lastModifiedBy>odfstephanie@yahoo.fr</cp:lastModifiedBy>
  <cp:revision>39</cp:revision>
  <dcterms:created xsi:type="dcterms:W3CDTF">2016-09-29T23:09:57Z</dcterms:created>
  <dcterms:modified xsi:type="dcterms:W3CDTF">2019-12-17T15:18:56Z</dcterms:modified>
</cp:coreProperties>
</file>