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0693400" cy="7556500"/>
  <p:notesSz cx="10693400" cy="7556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67" d="100"/>
          <a:sy n="67" d="100"/>
        </p:scale>
        <p:origin x="117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3256" y="1595263"/>
            <a:ext cx="7742854" cy="3668705"/>
          </a:xfrm>
        </p:spPr>
        <p:txBody>
          <a:bodyPr anchor="b"/>
          <a:lstStyle>
            <a:lvl1pPr>
              <a:defRPr sz="793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56" y="5263965"/>
            <a:ext cx="7742854" cy="949157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45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258" y="5289536"/>
            <a:ext cx="7742853" cy="624461"/>
          </a:xfrm>
        </p:spPr>
        <p:txBody>
          <a:bodyPr anchor="b">
            <a:normAutofit/>
          </a:bodyPr>
          <a:lstStyle>
            <a:lvl1pPr algn="l">
              <a:defRPr sz="2645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3256" y="755650"/>
            <a:ext cx="7742854" cy="401147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3"/>
            </a:lvl1pPr>
            <a:lvl2pPr marL="503789" indent="0">
              <a:buNone/>
              <a:defRPr sz="1763"/>
            </a:lvl2pPr>
            <a:lvl3pPr marL="1007577" indent="0">
              <a:buNone/>
              <a:defRPr sz="1763"/>
            </a:lvl3pPr>
            <a:lvl4pPr marL="1511366" indent="0">
              <a:buNone/>
              <a:defRPr sz="1763"/>
            </a:lvl4pPr>
            <a:lvl5pPr marL="2015155" indent="0">
              <a:buNone/>
              <a:defRPr sz="1763"/>
            </a:lvl5pPr>
            <a:lvl6pPr marL="2518943" indent="0">
              <a:buNone/>
              <a:defRPr sz="1763"/>
            </a:lvl6pPr>
            <a:lvl7pPr marL="3022732" indent="0">
              <a:buNone/>
              <a:defRPr sz="1763"/>
            </a:lvl7pPr>
            <a:lvl8pPr marL="3526521" indent="0">
              <a:buNone/>
              <a:defRPr sz="1763"/>
            </a:lvl8pPr>
            <a:lvl9pPr marL="4030309" indent="0">
              <a:buNone/>
              <a:defRPr sz="176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3257" y="5913997"/>
            <a:ext cx="7742852" cy="543997"/>
          </a:xfrm>
        </p:spPr>
        <p:txBody>
          <a:bodyPr>
            <a:normAutofit/>
          </a:bodyPr>
          <a:lstStyle>
            <a:lvl1pPr marL="0" indent="0">
              <a:buNone/>
              <a:defRPr sz="1322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18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256" y="1595261"/>
            <a:ext cx="7742854" cy="2182989"/>
          </a:xfrm>
        </p:spPr>
        <p:txBody>
          <a:bodyPr/>
          <a:lstStyle>
            <a:lvl1pPr>
              <a:defRPr sz="52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3256" y="4030134"/>
            <a:ext cx="7742854" cy="2602794"/>
          </a:xfrm>
        </p:spPr>
        <p:txBody>
          <a:bodyPr anchor="ctr">
            <a:normAutofit/>
          </a:bodyPr>
          <a:lstStyle>
            <a:lvl1pPr marL="0" indent="0">
              <a:buNone/>
              <a:defRPr sz="1983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003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593" y="1595261"/>
            <a:ext cx="7017893" cy="2560014"/>
          </a:xfrm>
        </p:spPr>
        <p:txBody>
          <a:bodyPr/>
          <a:lstStyle>
            <a:lvl1pPr>
              <a:defRPr sz="52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693563" y="4155275"/>
            <a:ext cx="6386522" cy="37702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543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3256" y="4793780"/>
            <a:ext cx="7742854" cy="1847144"/>
          </a:xfrm>
        </p:spPr>
        <p:txBody>
          <a:bodyPr anchor="ctr">
            <a:normAutofit/>
          </a:bodyPr>
          <a:lstStyle>
            <a:lvl1pPr marL="0" indent="0">
              <a:buNone/>
              <a:defRPr sz="1983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788086" y="1070177"/>
            <a:ext cx="703527" cy="216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3443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85749" y="2880007"/>
            <a:ext cx="703527" cy="216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3443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1507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255" y="3442407"/>
            <a:ext cx="7742855" cy="1821559"/>
          </a:xfrm>
        </p:spPr>
        <p:txBody>
          <a:bodyPr anchor="b"/>
          <a:lstStyle>
            <a:lvl1pPr algn="l">
              <a:defRPr sz="4408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3256" y="5263966"/>
            <a:ext cx="7742854" cy="948033"/>
          </a:xfrm>
        </p:spPr>
        <p:txBody>
          <a:bodyPr anchor="t"/>
          <a:lstStyle>
            <a:lvl1pPr marL="0" indent="0" algn="l">
              <a:buNone/>
              <a:defRPr sz="2204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976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628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293" y="2182989"/>
            <a:ext cx="2585320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572414" y="2938639"/>
            <a:ext cx="2568198" cy="3954919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7181" y="2182989"/>
            <a:ext cx="2575998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97922" y="2938639"/>
            <a:ext cx="2585257" cy="3954919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50583" y="2182989"/>
            <a:ext cx="2572378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6250583" y="2938639"/>
            <a:ext cx="2572378" cy="3954919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68988" y="2350911"/>
            <a:ext cx="0" cy="4365978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08043" y="2350911"/>
            <a:ext cx="0" cy="437091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13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628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414" y="4683916"/>
            <a:ext cx="2579341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72414" y="2434872"/>
            <a:ext cx="2579341" cy="167922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3"/>
            </a:lvl1pPr>
            <a:lvl2pPr marL="503789" indent="0">
              <a:buNone/>
              <a:defRPr sz="1763"/>
            </a:lvl2pPr>
            <a:lvl3pPr marL="1007577" indent="0">
              <a:buNone/>
              <a:defRPr sz="1763"/>
            </a:lvl3pPr>
            <a:lvl4pPr marL="1511366" indent="0">
              <a:buNone/>
              <a:defRPr sz="1763"/>
            </a:lvl4pPr>
            <a:lvl5pPr marL="2015155" indent="0">
              <a:buNone/>
              <a:defRPr sz="1763"/>
            </a:lvl5pPr>
            <a:lvl6pPr marL="2518943" indent="0">
              <a:buNone/>
              <a:defRPr sz="1763"/>
            </a:lvl6pPr>
            <a:lvl7pPr marL="3022732" indent="0">
              <a:buNone/>
              <a:defRPr sz="1763"/>
            </a:lvl7pPr>
            <a:lvl8pPr marL="3526521" indent="0">
              <a:buNone/>
              <a:defRPr sz="1763"/>
            </a:lvl8pPr>
            <a:lvl9pPr marL="4030309" indent="0">
              <a:buNone/>
              <a:defRPr sz="176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572414" y="5318873"/>
            <a:ext cx="2579341" cy="726329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2196" y="4683916"/>
            <a:ext cx="2570984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12194" y="2434872"/>
            <a:ext cx="2570984" cy="167922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3"/>
            </a:lvl1pPr>
            <a:lvl2pPr marL="503789" indent="0">
              <a:buNone/>
              <a:defRPr sz="1763"/>
            </a:lvl2pPr>
            <a:lvl3pPr marL="1007577" indent="0">
              <a:buNone/>
              <a:defRPr sz="1763"/>
            </a:lvl3pPr>
            <a:lvl4pPr marL="1511366" indent="0">
              <a:buNone/>
              <a:defRPr sz="1763"/>
            </a:lvl4pPr>
            <a:lvl5pPr marL="2015155" indent="0">
              <a:buNone/>
              <a:defRPr sz="1763"/>
            </a:lvl5pPr>
            <a:lvl6pPr marL="2518943" indent="0">
              <a:buNone/>
              <a:defRPr sz="1763"/>
            </a:lvl6pPr>
            <a:lvl7pPr marL="3022732" indent="0">
              <a:buNone/>
              <a:defRPr sz="1763"/>
            </a:lvl7pPr>
            <a:lvl8pPr marL="3526521" indent="0">
              <a:buNone/>
              <a:defRPr sz="1763"/>
            </a:lvl8pPr>
            <a:lvl9pPr marL="4030309" indent="0">
              <a:buNone/>
              <a:defRPr sz="176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008" y="5318872"/>
            <a:ext cx="2574389" cy="726329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50583" y="4683916"/>
            <a:ext cx="2572378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250582" y="2434872"/>
            <a:ext cx="2572378" cy="167922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3"/>
            </a:lvl1pPr>
            <a:lvl2pPr marL="503789" indent="0">
              <a:buNone/>
              <a:defRPr sz="1763"/>
            </a:lvl2pPr>
            <a:lvl3pPr marL="1007577" indent="0">
              <a:buNone/>
              <a:defRPr sz="1763"/>
            </a:lvl3pPr>
            <a:lvl4pPr marL="1511366" indent="0">
              <a:buNone/>
              <a:defRPr sz="1763"/>
            </a:lvl4pPr>
            <a:lvl5pPr marL="2015155" indent="0">
              <a:buNone/>
              <a:defRPr sz="1763"/>
            </a:lvl5pPr>
            <a:lvl6pPr marL="2518943" indent="0">
              <a:buNone/>
              <a:defRPr sz="1763"/>
            </a:lvl6pPr>
            <a:lvl7pPr marL="3022732" indent="0">
              <a:buNone/>
              <a:defRPr sz="1763"/>
            </a:lvl7pPr>
            <a:lvl8pPr marL="3526521" indent="0">
              <a:buNone/>
              <a:defRPr sz="1763"/>
            </a:lvl8pPr>
            <a:lvl9pPr marL="4030309" indent="0">
              <a:buNone/>
              <a:defRPr sz="176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6250476" y="5318870"/>
            <a:ext cx="2575784" cy="726329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68988" y="2350911"/>
            <a:ext cx="0" cy="4365978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08043" y="2350911"/>
            <a:ext cx="0" cy="437091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246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375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5385" y="474032"/>
            <a:ext cx="1537577" cy="6419527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2414" y="851958"/>
            <a:ext cx="6512416" cy="604160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694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296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4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258" y="3153208"/>
            <a:ext cx="7742853" cy="2110759"/>
          </a:xfrm>
        </p:spPr>
        <p:txBody>
          <a:bodyPr anchor="b"/>
          <a:lstStyle>
            <a:lvl1pPr algn="l">
              <a:defRPr sz="4408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3256" y="5263966"/>
            <a:ext cx="7742854" cy="948033"/>
          </a:xfrm>
        </p:spPr>
        <p:txBody>
          <a:bodyPr anchor="t"/>
          <a:lstStyle>
            <a:lvl1pPr marL="0" indent="0" algn="l">
              <a:buNone/>
              <a:defRPr sz="2204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10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7950" y="2270450"/>
            <a:ext cx="3856960" cy="4623109"/>
          </a:xfrm>
        </p:spPr>
        <p:txBody>
          <a:bodyPr>
            <a:normAutofit/>
          </a:bodyPr>
          <a:lstStyle>
            <a:lvl1pPr>
              <a:defRPr sz="1983"/>
            </a:lvl1pPr>
            <a:lvl2pPr>
              <a:defRPr sz="1763"/>
            </a:lvl2pPr>
            <a:lvl3pPr>
              <a:defRPr sz="1543"/>
            </a:lvl3pPr>
            <a:lvl4pPr>
              <a:defRPr sz="1322"/>
            </a:lvl4pPr>
            <a:lvl5pPr>
              <a:defRPr sz="1322"/>
            </a:lvl5pPr>
            <a:lvl6pPr>
              <a:defRPr sz="1322"/>
            </a:lvl6pPr>
            <a:lvl7pPr>
              <a:defRPr sz="1322"/>
            </a:lvl7pPr>
            <a:lvl8pPr>
              <a:defRPr sz="1322"/>
            </a:lvl8pPr>
            <a:lvl9pPr>
              <a:defRPr sz="132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0755" y="2265510"/>
            <a:ext cx="3856962" cy="4628048"/>
          </a:xfrm>
        </p:spPr>
        <p:txBody>
          <a:bodyPr>
            <a:normAutofit/>
          </a:bodyPr>
          <a:lstStyle>
            <a:lvl1pPr>
              <a:defRPr sz="1983"/>
            </a:lvl1pPr>
            <a:lvl2pPr>
              <a:defRPr sz="1763"/>
            </a:lvl2pPr>
            <a:lvl3pPr>
              <a:defRPr sz="1543"/>
            </a:lvl3pPr>
            <a:lvl4pPr>
              <a:defRPr sz="1322"/>
            </a:lvl4pPr>
            <a:lvl5pPr>
              <a:defRPr sz="1322"/>
            </a:lvl5pPr>
            <a:lvl6pPr>
              <a:defRPr sz="1322"/>
            </a:lvl6pPr>
            <a:lvl7pPr>
              <a:defRPr sz="1322"/>
            </a:lvl7pPr>
            <a:lvl8pPr>
              <a:defRPr sz="1322"/>
            </a:lvl8pPr>
            <a:lvl9pPr>
              <a:defRPr sz="132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23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7949" y="2099028"/>
            <a:ext cx="3856959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7950" y="2770717"/>
            <a:ext cx="3856960" cy="4122841"/>
          </a:xfrm>
        </p:spPr>
        <p:txBody>
          <a:bodyPr>
            <a:normAutofit/>
          </a:bodyPr>
          <a:lstStyle>
            <a:lvl1pPr>
              <a:defRPr sz="1983"/>
            </a:lvl1pPr>
            <a:lvl2pPr>
              <a:defRPr sz="1763"/>
            </a:lvl2pPr>
            <a:lvl3pPr>
              <a:defRPr sz="1543"/>
            </a:lvl3pPr>
            <a:lvl4pPr>
              <a:defRPr sz="1322"/>
            </a:lvl4pPr>
            <a:lvl5pPr>
              <a:defRPr sz="1322"/>
            </a:lvl5pPr>
            <a:lvl6pPr>
              <a:defRPr sz="1322"/>
            </a:lvl6pPr>
            <a:lvl7pPr>
              <a:defRPr sz="1322"/>
            </a:lvl7pPr>
            <a:lvl8pPr>
              <a:defRPr sz="1322"/>
            </a:lvl8pPr>
            <a:lvl9pPr>
              <a:defRPr sz="132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0756" y="2099028"/>
            <a:ext cx="3856960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60756" y="2770717"/>
            <a:ext cx="3856960" cy="4122841"/>
          </a:xfrm>
        </p:spPr>
        <p:txBody>
          <a:bodyPr>
            <a:normAutofit/>
          </a:bodyPr>
          <a:lstStyle>
            <a:lvl1pPr>
              <a:defRPr sz="1983"/>
            </a:lvl1pPr>
            <a:lvl2pPr>
              <a:defRPr sz="1763"/>
            </a:lvl2pPr>
            <a:lvl3pPr>
              <a:defRPr sz="1543"/>
            </a:lvl3pPr>
            <a:lvl4pPr>
              <a:defRPr sz="1322"/>
            </a:lvl4pPr>
            <a:lvl5pPr>
              <a:defRPr sz="1322"/>
            </a:lvl5pPr>
            <a:lvl6pPr>
              <a:defRPr sz="1322"/>
            </a:lvl6pPr>
            <a:lvl7pPr>
              <a:defRPr sz="1322"/>
            </a:lvl7pPr>
            <a:lvl8pPr>
              <a:defRPr sz="1322"/>
            </a:lvl8pPr>
            <a:lvl9pPr>
              <a:defRPr sz="132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56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43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3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255" y="1595261"/>
            <a:ext cx="2983793" cy="1595261"/>
          </a:xfrm>
        </p:spPr>
        <p:txBody>
          <a:bodyPr anchor="b"/>
          <a:lstStyle>
            <a:lvl1pPr algn="l">
              <a:defRPr sz="2645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601" y="1595261"/>
            <a:ext cx="4558510" cy="5037667"/>
          </a:xfrm>
        </p:spPr>
        <p:txBody>
          <a:bodyPr anchor="ctr">
            <a:normAutofit/>
          </a:bodyPr>
          <a:lstStyle>
            <a:lvl1pPr>
              <a:defRPr sz="2204"/>
            </a:lvl1pPr>
            <a:lvl2pPr>
              <a:defRPr sz="1983"/>
            </a:lvl2pPr>
            <a:lvl3pPr>
              <a:defRPr sz="1763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3255" y="3448005"/>
            <a:ext cx="2983793" cy="3190521"/>
          </a:xfrm>
        </p:spPr>
        <p:txBody>
          <a:bodyPr/>
          <a:lstStyle>
            <a:lvl1pPr marL="0" indent="0">
              <a:buNone/>
              <a:defRPr sz="1543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33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337" y="2043045"/>
            <a:ext cx="4468066" cy="1735205"/>
          </a:xfrm>
        </p:spPr>
        <p:txBody>
          <a:bodyPr anchor="b">
            <a:normAutofit/>
          </a:bodyPr>
          <a:lstStyle>
            <a:lvl1pPr algn="l">
              <a:defRPr sz="3967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919" y="1259417"/>
            <a:ext cx="2807748" cy="5037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3"/>
            </a:lvl1pPr>
            <a:lvl2pPr marL="503789" indent="0">
              <a:buNone/>
              <a:defRPr sz="1763"/>
            </a:lvl2pPr>
            <a:lvl3pPr marL="1007577" indent="0">
              <a:buNone/>
              <a:defRPr sz="1763"/>
            </a:lvl3pPr>
            <a:lvl4pPr marL="1511366" indent="0">
              <a:buNone/>
              <a:defRPr sz="1763"/>
            </a:lvl4pPr>
            <a:lvl5pPr marL="2015155" indent="0">
              <a:buNone/>
              <a:defRPr sz="1763"/>
            </a:lvl5pPr>
            <a:lvl6pPr marL="2518943" indent="0">
              <a:buNone/>
              <a:defRPr sz="1763"/>
            </a:lvl6pPr>
            <a:lvl7pPr marL="3022732" indent="0">
              <a:buNone/>
              <a:defRPr sz="1763"/>
            </a:lvl7pPr>
            <a:lvl8pPr marL="3526521" indent="0">
              <a:buNone/>
              <a:defRPr sz="1763"/>
            </a:lvl8pPr>
            <a:lvl9pPr marL="4030309" indent="0">
              <a:buNone/>
              <a:defRPr sz="176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3255" y="4030133"/>
            <a:ext cx="4461112" cy="1511300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8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7366836" y="1847145"/>
            <a:ext cx="3297132" cy="310656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6653942" y="-503767"/>
            <a:ext cx="1871345" cy="1763183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7366836" y="6716889"/>
            <a:ext cx="1158452" cy="1091494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80081" y="2938639"/>
            <a:ext cx="4901142" cy="4617861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982086" y="3190522"/>
            <a:ext cx="2762462" cy="2602794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9058100" y="0"/>
            <a:ext cx="802005" cy="121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6841" y="498828"/>
            <a:ext cx="8250875" cy="15431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7949" y="2262020"/>
            <a:ext cx="7848906" cy="4622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8798453" y="2007307"/>
            <a:ext cx="1091493" cy="26740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12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7419986" y="3588024"/>
            <a:ext cx="4252922" cy="267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12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9082410" y="325858"/>
            <a:ext cx="735362" cy="8458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086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408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  <p:sldLayoutId id="2147484058" r:id="rId13"/>
    <p:sldLayoutId id="2147484059" r:id="rId14"/>
    <p:sldLayoutId id="2147484060" r:id="rId15"/>
    <p:sldLayoutId id="2147484061" r:id="rId16"/>
    <p:sldLayoutId id="2147484062" r:id="rId17"/>
    <p:sldLayoutId id="2147484063" r:id="rId18"/>
  </p:sldLayoutIdLst>
  <p:txStyles>
    <p:titleStyle>
      <a:lvl1pPr algn="l" defTabSz="503796" rtl="0" eaLnBrk="1" latinLnBrk="0" hangingPunct="1">
        <a:spcBef>
          <a:spcPct val="0"/>
        </a:spcBef>
        <a:buNone/>
        <a:defRPr sz="4628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8" indent="-377848" algn="l" defTabSz="503796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204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818670" indent="-314873" algn="l" defTabSz="503796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983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259494" indent="-251899" algn="l" defTabSz="503796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6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763290" indent="-251899" algn="l" defTabSz="503796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267087" indent="-251899" algn="l" defTabSz="503796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770884" indent="-251899" algn="l" defTabSz="503796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274680" indent="-251899" algn="l" defTabSz="503796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778478" indent="-251899" algn="l" defTabSz="503796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4282274" indent="-251899" algn="l" defTabSz="503796" rtl="0" eaLnBrk="1" latinLnBrk="0" hangingPunct="1">
        <a:spcBef>
          <a:spcPts val="1102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43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50379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96" algn="l" defTabSz="50379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94" algn="l" defTabSz="50379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90" algn="l" defTabSz="50379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89" algn="l" defTabSz="50379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85" algn="l" defTabSz="50379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83" algn="l" defTabSz="50379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79" algn="l" defTabSz="50379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77" algn="l" defTabSz="503796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101" y="498828"/>
            <a:ext cx="9372600" cy="1795363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093595" marR="5080" indent="-1915795" algn="ctr">
              <a:lnSpc>
                <a:spcPts val="4500"/>
              </a:lnSpc>
              <a:spcBef>
                <a:spcPts val="500"/>
              </a:spcBef>
            </a:pPr>
            <a:r>
              <a:rPr lang="fr-FR" dirty="0" smtClean="0"/>
              <a:t>         </a:t>
            </a:r>
            <a:r>
              <a:rPr dirty="0" smtClean="0"/>
              <a:t>Les </a:t>
            </a:r>
            <a:r>
              <a:rPr dirty="0"/>
              <a:t>langues </a:t>
            </a:r>
            <a:r>
              <a:rPr spc="-5" dirty="0"/>
              <a:t>vivantes </a:t>
            </a:r>
            <a:r>
              <a:rPr spc="-5" dirty="0" err="1"/>
              <a:t>étrangères</a:t>
            </a:r>
            <a:r>
              <a:rPr spc="-5" dirty="0"/>
              <a:t> </a:t>
            </a:r>
            <a:r>
              <a:rPr lang="fr-FR" spc="-5" dirty="0" smtClean="0"/>
              <a:t/>
            </a:r>
            <a:br>
              <a:rPr lang="fr-FR" spc="-5" dirty="0" smtClean="0"/>
            </a:br>
            <a:r>
              <a:rPr dirty="0" smtClean="0"/>
              <a:t>à </a:t>
            </a:r>
            <a:r>
              <a:rPr dirty="0" err="1" smtClean="0"/>
              <a:t>l’école</a:t>
            </a:r>
            <a:r>
              <a:rPr spc="-5" dirty="0" smtClean="0"/>
              <a:t> </a:t>
            </a:r>
            <a:r>
              <a:rPr spc="-5" dirty="0"/>
              <a:t>maternelle</a:t>
            </a:r>
          </a:p>
        </p:txBody>
      </p:sp>
      <p:sp>
        <p:nvSpPr>
          <p:cNvPr id="5" name="object 5"/>
          <p:cNvSpPr/>
          <p:nvPr/>
        </p:nvSpPr>
        <p:spPr>
          <a:xfrm>
            <a:off x="5336771" y="3678381"/>
            <a:ext cx="174567" cy="644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1510838" y="3226104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Recommandations pédagogiques</a:t>
            </a:r>
            <a:endParaRPr lang="fr-FR" sz="3600" b="1" dirty="0"/>
          </a:p>
        </p:txBody>
      </p:sp>
      <p:sp>
        <p:nvSpPr>
          <p:cNvPr id="8" name="object 12"/>
          <p:cNvSpPr txBox="1"/>
          <p:nvPr/>
        </p:nvSpPr>
        <p:spPr>
          <a:xfrm>
            <a:off x="2164688" y="2607936"/>
            <a:ext cx="7373013" cy="4855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Note de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service</a:t>
            </a:r>
            <a:r>
              <a:rPr sz="2400" b="1" spc="-10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n°2019-086  Du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28 mai</a:t>
            </a:r>
            <a:r>
              <a:rPr sz="2400" b="1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entury Gothic"/>
                <a:cs typeface="Century Gothic"/>
              </a:rPr>
              <a:t>2019</a:t>
            </a:r>
            <a:endParaRPr sz="2400" dirty="0">
              <a:latin typeface="Century Gothic"/>
              <a:cs typeface="Century Gothic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566" y="4616450"/>
            <a:ext cx="2967544" cy="2006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266112" y="1379913"/>
            <a:ext cx="174567" cy="5278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92876" y="3034145"/>
            <a:ext cx="174567" cy="5320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6" y="344955"/>
            <a:ext cx="2857143" cy="120952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74700" y="2254250"/>
            <a:ext cx="9220200" cy="1372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74650" algn="ctr">
              <a:lnSpc>
                <a:spcPct val="99000"/>
              </a:lnSpc>
              <a:spcBef>
                <a:spcPts val="125"/>
              </a:spcBef>
            </a:pPr>
            <a:r>
              <a:rPr lang="fr-FR" sz="2800" b="1" dirty="0">
                <a:solidFill>
                  <a:srgbClr val="FFFFFF"/>
                </a:solidFill>
                <a:cs typeface="Century Gothic"/>
              </a:rPr>
              <a:t>L’apprentissage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des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langues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vivantes étrangères  contribue au développement du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langage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oral et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à la 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consolidation de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la maîtrise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du</a:t>
            </a:r>
            <a:r>
              <a:rPr lang="fr-FR" sz="2800" b="1" spc="-10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français.</a:t>
            </a:r>
            <a:endParaRPr lang="fr-FR" sz="2800" dirty="0"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04079" y="4921250"/>
            <a:ext cx="44818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2020"/>
              </a:spcBef>
            </a:pPr>
            <a:r>
              <a:rPr lang="fr-FR" sz="4000" b="1" dirty="0">
                <a:solidFill>
                  <a:srgbClr val="FFFFFF"/>
                </a:solidFill>
                <a:cs typeface="Century Gothic"/>
              </a:rPr>
              <a:t>Comment</a:t>
            </a:r>
            <a:r>
              <a:rPr lang="fr-FR" sz="4000" b="1" spc="-5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4000" b="1" dirty="0">
                <a:solidFill>
                  <a:srgbClr val="FFFFFF"/>
                </a:solidFill>
                <a:cs typeface="Century Gothic"/>
              </a:rPr>
              <a:t>?</a:t>
            </a:r>
            <a:endParaRPr lang="fr-FR" sz="4000" dirty="0">
              <a:cs typeface="Century Gothic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300" y="4877672"/>
            <a:ext cx="1676399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266112" y="1379913"/>
            <a:ext cx="174567" cy="5278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6"/>
          <p:cNvSpPr txBox="1"/>
          <p:nvPr/>
        </p:nvSpPr>
        <p:spPr>
          <a:xfrm>
            <a:off x="286095" y="1445358"/>
            <a:ext cx="10134600" cy="85702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69265" marR="180975" indent="-457200" algn="ctr">
              <a:lnSpc>
                <a:spcPct val="100699"/>
              </a:lnSpc>
              <a:spcBef>
                <a:spcPts val="2000"/>
              </a:spcBef>
              <a:tabLst>
                <a:tab pos="469265" algn="l"/>
              </a:tabLst>
            </a:pPr>
            <a:r>
              <a:rPr sz="2800" spc="-955" dirty="0" smtClean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sz="2800" spc="-95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800" spc="-9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</a:t>
            </a:r>
            <a:r>
              <a:rPr lang="fr-FR" sz="2800" b="1" dirty="0">
                <a:solidFill>
                  <a:srgbClr val="FFFFFF"/>
                </a:solidFill>
                <a:latin typeface="Century Gothic"/>
                <a:cs typeface="Times New Roman"/>
              </a:rPr>
              <a:t> </a:t>
            </a:r>
            <a:r>
              <a:rPr lang="fr-FR" sz="2800" b="1" dirty="0" smtClean="0">
                <a:solidFill>
                  <a:srgbClr val="FFFFFF"/>
                </a:solidFill>
                <a:latin typeface="Century Gothic"/>
                <a:cs typeface="Times New Roman"/>
              </a:rPr>
              <a:t>Met</a:t>
            </a:r>
            <a:r>
              <a:rPr sz="2800" b="1" dirty="0" err="1" smtClean="0">
                <a:solidFill>
                  <a:srgbClr val="FFFFFF"/>
                </a:solidFill>
                <a:latin typeface="Century Gothic"/>
                <a:cs typeface="Century Gothic"/>
              </a:rPr>
              <a:t>tre</a:t>
            </a:r>
            <a:r>
              <a:rPr sz="28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en œuvre des activités </a:t>
            </a:r>
            <a:r>
              <a:rPr sz="2800" b="1" dirty="0">
                <a:solidFill>
                  <a:srgbClr val="FFFFFF"/>
                </a:solidFill>
                <a:latin typeface="Century Gothic"/>
                <a:cs typeface="Century Gothic"/>
              </a:rPr>
              <a:t>ludiques </a:t>
            </a:r>
            <a:r>
              <a:rPr sz="2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et </a:t>
            </a:r>
            <a:r>
              <a:rPr sz="2800" b="1" dirty="0">
                <a:solidFill>
                  <a:srgbClr val="FFFFFF"/>
                </a:solidFill>
                <a:latin typeface="Century Gothic"/>
                <a:cs typeface="Century Gothic"/>
              </a:rPr>
              <a:t>réflexives  sur la</a:t>
            </a:r>
            <a:r>
              <a:rPr sz="2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entury Gothic"/>
                <a:cs typeface="Century Gothic"/>
              </a:rPr>
              <a:t>langue</a:t>
            </a:r>
            <a:r>
              <a:rPr sz="28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endParaRPr sz="2800" dirty="0">
              <a:latin typeface="Century Gothic"/>
              <a:cs typeface="Century Gothic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4580" y="2883198"/>
            <a:ext cx="9796088" cy="1397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marR="5080" lvl="0" indent="-457200" algn="ctr">
              <a:lnSpc>
                <a:spcPct val="100699"/>
              </a:lnSpc>
              <a:spcBef>
                <a:spcPts val="1900"/>
              </a:spcBef>
              <a:tabLst>
                <a:tab pos="469265" algn="l"/>
              </a:tabLst>
            </a:pPr>
            <a:r>
              <a:rPr lang="fr-FR" sz="2800" spc="-955" dirty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lang="fr-FR" sz="2800" spc="-955" dirty="0">
                <a:solidFill>
                  <a:srgbClr val="FFFFFF"/>
                </a:solidFill>
                <a:latin typeface="Times New Roman"/>
                <a:cs typeface="Times New Roman"/>
              </a:rPr>
              <a:t>	 </a:t>
            </a:r>
            <a:r>
              <a:rPr lang="fr-FR" sz="2800" b="1" dirty="0">
                <a:solidFill>
                  <a:srgbClr val="FFFFFF"/>
                </a:solidFill>
                <a:cs typeface="Times New Roman"/>
              </a:rPr>
              <a:t> M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ettre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en place un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travail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en commun avec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le C2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et 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le C3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pour construire un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projet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linguistique inter-cycle progressif et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cohérent.</a:t>
            </a:r>
            <a:endParaRPr lang="fr-FR" sz="2800" dirty="0">
              <a:solidFill>
                <a:prstClr val="white"/>
              </a:solidFill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580" y="4861893"/>
            <a:ext cx="9928832" cy="2009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5080" indent="-457200">
              <a:lnSpc>
                <a:spcPct val="89400"/>
              </a:lnSpc>
              <a:spcBef>
                <a:spcPts val="1990"/>
              </a:spcBef>
              <a:tabLst>
                <a:tab pos="469265" algn="l"/>
              </a:tabLst>
            </a:pPr>
            <a:r>
              <a:rPr lang="fr-FR" sz="2800" spc="-955" dirty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lang="fr-FR" sz="2800" spc="-95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800" spc="-95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fr-FR" sz="2800" b="1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fr-FR" sz="2800" b="1" dirty="0" smtClean="0">
                <a:solidFill>
                  <a:srgbClr val="FFFFFF"/>
                </a:solidFill>
                <a:cs typeface="Times New Roman"/>
              </a:rPr>
              <a:t>E</a:t>
            </a:r>
            <a:r>
              <a:rPr lang="fr-FR" sz="2800" b="1" dirty="0" smtClean="0">
                <a:solidFill>
                  <a:srgbClr val="FFFFFF"/>
                </a:solidFill>
                <a:cs typeface="Century Gothic"/>
              </a:rPr>
              <a:t>n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cela, la participation des élèves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à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des projets  comme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la </a:t>
            </a:r>
            <a:r>
              <a:rPr lang="fr-FR" sz="2800" b="1" dirty="0">
                <a:solidFill>
                  <a:srgbClr val="FF0000"/>
                </a:solidFill>
                <a:cs typeface="Century Gothic"/>
              </a:rPr>
              <a:t>semaine </a:t>
            </a:r>
            <a:r>
              <a:rPr lang="fr-FR" sz="2800" b="1" spc="-5" dirty="0">
                <a:solidFill>
                  <a:srgbClr val="FF0000"/>
                </a:solidFill>
                <a:cs typeface="Century Gothic"/>
              </a:rPr>
              <a:t>des </a:t>
            </a:r>
            <a:r>
              <a:rPr lang="fr-FR" sz="2800" b="1" dirty="0">
                <a:solidFill>
                  <a:srgbClr val="FF0000"/>
                </a:solidFill>
                <a:cs typeface="Century Gothic"/>
              </a:rPr>
              <a:t>langues </a:t>
            </a:r>
            <a:r>
              <a:rPr lang="fr-FR" sz="2800" b="1" spc="-5" dirty="0">
                <a:solidFill>
                  <a:srgbClr val="FF0000"/>
                </a:solidFill>
                <a:cs typeface="Century Gothic"/>
              </a:rPr>
              <a:t>vivantes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qui se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tient  chaque année au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mois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de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mai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est un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moment 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privilégié pour </a:t>
            </a:r>
            <a:r>
              <a:rPr lang="fr-FR" sz="2800" b="1" dirty="0">
                <a:solidFill>
                  <a:srgbClr val="FFFFFF"/>
                </a:solidFill>
                <a:cs typeface="Century Gothic"/>
              </a:rPr>
              <a:t>mener un </a:t>
            </a:r>
            <a:r>
              <a:rPr lang="fr-FR" sz="2800" b="1" spc="-5" dirty="0">
                <a:solidFill>
                  <a:srgbClr val="FFFFFF"/>
                </a:solidFill>
                <a:cs typeface="Century Gothic"/>
              </a:rPr>
              <a:t>projet de classe ou d'école  concret.</a:t>
            </a:r>
            <a:endParaRPr lang="fr-FR" sz="2800" dirty="0"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266112" y="1379913"/>
            <a:ext cx="174567" cy="5278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Rectangle 16"/>
          <p:cNvSpPr/>
          <p:nvPr/>
        </p:nvSpPr>
        <p:spPr>
          <a:xfrm>
            <a:off x="713369" y="1165751"/>
            <a:ext cx="93726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3900" b="1" dirty="0" smtClean="0">
                <a:cs typeface="Century Gothic"/>
              </a:rPr>
              <a:t>Principes </a:t>
            </a:r>
            <a:r>
              <a:rPr lang="fr-FR" sz="3900" b="1" spc="-5" dirty="0" smtClean="0">
                <a:cs typeface="Century Gothic"/>
              </a:rPr>
              <a:t>généraux d’organisation </a:t>
            </a:r>
            <a:r>
              <a:rPr lang="fr-FR" sz="3900" b="1" dirty="0" smtClean="0">
                <a:cs typeface="Century Gothic"/>
              </a:rPr>
              <a:t>:</a:t>
            </a:r>
            <a:endParaRPr lang="fr-FR" sz="3900" dirty="0"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1307" y="2444276"/>
            <a:ext cx="10111793" cy="443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marR="1189990" indent="-457200">
              <a:lnSpc>
                <a:spcPct val="100699"/>
              </a:lnSpc>
              <a:spcBef>
                <a:spcPts val="1900"/>
              </a:spcBef>
              <a:tabLst>
                <a:tab pos="469265" algn="l"/>
              </a:tabLst>
            </a:pPr>
            <a:r>
              <a:rPr lang="fr-FR" sz="2400" spc="-955" dirty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lang="fr-FR" sz="2400" spc="-95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Organiser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cet apprentissage avec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rigueur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et 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régularité</a:t>
            </a:r>
            <a:r>
              <a:rPr lang="fr-FR" sz="2400" b="1" dirty="0" smtClean="0">
                <a:solidFill>
                  <a:srgbClr val="FFFFFF"/>
                </a:solidFill>
                <a:cs typeface="Century Gothic"/>
              </a:rPr>
              <a:t>.</a:t>
            </a:r>
            <a:endParaRPr lang="fr-FR" sz="2400" dirty="0"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2421" y="3279429"/>
            <a:ext cx="9394558" cy="813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marR="5080" indent="-457200">
              <a:lnSpc>
                <a:spcPct val="100699"/>
              </a:lnSpc>
              <a:spcBef>
                <a:spcPts val="2000"/>
              </a:spcBef>
              <a:tabLst>
                <a:tab pos="469265" algn="l"/>
              </a:tabLst>
            </a:pPr>
            <a:r>
              <a:rPr lang="fr-FR" sz="2400" spc="-955" dirty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lang="fr-FR" sz="2400" spc="-95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Exposer les élèves régulièrement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à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des temps courts  et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variés</a:t>
            </a:r>
            <a:r>
              <a:rPr lang="fr-FR" sz="2400" b="1" dirty="0" smtClean="0">
                <a:solidFill>
                  <a:srgbClr val="FFFFFF"/>
                </a:solidFill>
                <a:cs typeface="Century Gothic"/>
              </a:rPr>
              <a:t>.</a:t>
            </a:r>
            <a:endParaRPr lang="fr-FR" sz="2400" dirty="0"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5907" y="4171020"/>
            <a:ext cx="9795879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marR="195580" indent="-457200">
              <a:lnSpc>
                <a:spcPts val="2800"/>
              </a:lnSpc>
              <a:spcBef>
                <a:spcPts val="2180"/>
              </a:spcBef>
              <a:tabLst>
                <a:tab pos="469265" algn="l"/>
              </a:tabLst>
            </a:pPr>
            <a:r>
              <a:rPr lang="fr-FR" sz="2400" spc="-955" dirty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lang="fr-FR" sz="2400" spc="-95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Ces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moments deviennent des moments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familiers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et  attendus de la vie de la</a:t>
            </a:r>
            <a:r>
              <a:rPr lang="fr-FR" sz="2400" b="1" spc="15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classe</a:t>
            </a:r>
            <a:r>
              <a:rPr lang="fr-FR" sz="2400" b="1" spc="-5" dirty="0" smtClean="0">
                <a:solidFill>
                  <a:srgbClr val="FFFFFF"/>
                </a:solidFill>
                <a:cs typeface="Century Gothic"/>
              </a:rPr>
              <a:t>.</a:t>
            </a:r>
            <a:endParaRPr lang="fr-FR" sz="2400" dirty="0">
              <a:cs typeface="Century Gothic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9454" y="5344567"/>
            <a:ext cx="92624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939"/>
              </a:spcBef>
              <a:tabLst>
                <a:tab pos="469265" algn="l"/>
              </a:tabLst>
            </a:pPr>
            <a:r>
              <a:rPr lang="fr-FR" sz="2400" spc="-955" dirty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lang="fr-FR" sz="2400" spc="-95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Créer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un environnement propice aux</a:t>
            </a:r>
            <a:r>
              <a:rPr lang="fr-FR" sz="2400" b="1" spc="-40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échanges</a:t>
            </a:r>
            <a:r>
              <a:rPr lang="fr-FR" sz="2400" b="1" spc="-5" dirty="0" smtClean="0">
                <a:solidFill>
                  <a:srgbClr val="FFFFFF"/>
                </a:solidFill>
                <a:cs typeface="Century Gothic"/>
              </a:rPr>
              <a:t>.</a:t>
            </a:r>
            <a:endParaRPr lang="fr-FR" sz="2400" dirty="0"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9454" y="6285791"/>
            <a:ext cx="9567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2020"/>
              </a:spcBef>
              <a:tabLst>
                <a:tab pos="469265" algn="l"/>
              </a:tabLst>
            </a:pPr>
            <a:r>
              <a:rPr lang="fr-FR" sz="2400" spc="-955" dirty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lang="fr-FR" sz="2400" spc="-95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Développer des capacités d’écoute et</a:t>
            </a:r>
            <a:r>
              <a:rPr lang="fr-FR" sz="2400" b="1" spc="30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d’attention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266112" y="1379913"/>
            <a:ext cx="174567" cy="5278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 txBox="1"/>
          <p:nvPr/>
        </p:nvSpPr>
        <p:spPr>
          <a:xfrm>
            <a:off x="91497" y="755559"/>
            <a:ext cx="10698363" cy="952312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marR="408940">
              <a:lnSpc>
                <a:spcPct val="79200"/>
              </a:lnSpc>
              <a:spcBef>
                <a:spcPts val="600"/>
              </a:spcBef>
            </a:pPr>
            <a:r>
              <a:rPr sz="3600" b="1" dirty="0">
                <a:latin typeface="Century Gothic"/>
                <a:cs typeface="Century Gothic"/>
              </a:rPr>
              <a:t>La formation </a:t>
            </a:r>
            <a:r>
              <a:rPr sz="3600" b="1" spc="-5" dirty="0">
                <a:latin typeface="Century Gothic"/>
                <a:cs typeface="Century Gothic"/>
              </a:rPr>
              <a:t>et </a:t>
            </a:r>
            <a:r>
              <a:rPr sz="3600" b="1" dirty="0">
                <a:latin typeface="Century Gothic"/>
                <a:cs typeface="Century Gothic"/>
              </a:rPr>
              <a:t>l’accompagnement </a:t>
            </a:r>
            <a:r>
              <a:rPr sz="3600" b="1" spc="-5" dirty="0">
                <a:latin typeface="Century Gothic"/>
                <a:cs typeface="Century Gothic"/>
              </a:rPr>
              <a:t>des équipes pédagogiques  auront pour </a:t>
            </a:r>
            <a:r>
              <a:rPr sz="3600" b="1" spc="-5" dirty="0" err="1">
                <a:latin typeface="Century Gothic"/>
                <a:cs typeface="Century Gothic"/>
              </a:rPr>
              <a:t>objectifs</a:t>
            </a:r>
            <a:r>
              <a:rPr sz="3600" b="1" spc="5" dirty="0">
                <a:latin typeface="Century Gothic"/>
                <a:cs typeface="Century Gothic"/>
              </a:rPr>
              <a:t> </a:t>
            </a:r>
            <a:r>
              <a:rPr sz="3600" b="1" dirty="0" smtClean="0">
                <a:latin typeface="Century Gothic"/>
                <a:cs typeface="Century Gothic"/>
              </a:rPr>
              <a:t>:</a:t>
            </a:r>
            <a:endParaRPr lang="fr-FR" sz="3600" b="1" dirty="0" smtClean="0"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6749" y="2246594"/>
            <a:ext cx="8893175" cy="675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marR="64135" indent="-457200">
              <a:lnSpc>
                <a:spcPct val="79200"/>
              </a:lnSpc>
              <a:spcBef>
                <a:spcPts val="1995"/>
              </a:spcBef>
              <a:tabLst>
                <a:tab pos="469265" algn="l"/>
              </a:tabLst>
            </a:pPr>
            <a:r>
              <a:rPr lang="fr-FR" sz="2400" spc="-805" dirty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lang="fr-FR" sz="2400" spc="-805" dirty="0">
                <a:solidFill>
                  <a:srgbClr val="FFFFFF"/>
                </a:solidFill>
                <a:latin typeface="Times New Roman"/>
                <a:cs typeface="Times New Roman"/>
              </a:rPr>
              <a:t>	 </a:t>
            </a:r>
            <a:r>
              <a:rPr lang="fr-FR" sz="2400" b="1" dirty="0">
                <a:solidFill>
                  <a:srgbClr val="FFFFFF"/>
                </a:solidFill>
                <a:cs typeface="Times New Roman"/>
              </a:rPr>
              <a:t> Le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développement d'attitudes positives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à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l'égard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de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la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diversité 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linguistique (curiosité, accueil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de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la diversité)</a:t>
            </a:r>
            <a:r>
              <a:rPr lang="fr-FR" sz="2400" b="1" spc="-15" dirty="0">
                <a:solidFill>
                  <a:srgbClr val="FFFFFF"/>
                </a:solidFill>
                <a:cs typeface="Century Gothic"/>
              </a:rPr>
              <a:t> </a:t>
            </a:r>
            <a:endParaRPr lang="fr-FR" sz="2400" dirty="0"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4524" y="3261243"/>
            <a:ext cx="9731375" cy="675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marR="149225" indent="-457200">
              <a:lnSpc>
                <a:spcPct val="79200"/>
              </a:lnSpc>
              <a:spcBef>
                <a:spcPts val="2000"/>
              </a:spcBef>
              <a:tabLst>
                <a:tab pos="469265" algn="l"/>
              </a:tabLst>
            </a:pPr>
            <a:r>
              <a:rPr lang="fr-FR" sz="2400" spc="-805" dirty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lang="fr-FR" sz="2400" spc="-80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la découverte d'éléments linguistiques (lexique et structure) et  culturels adaptés aux élèves</a:t>
            </a:r>
            <a:r>
              <a:rPr lang="fr-FR" sz="2400" b="1" spc="5" dirty="0">
                <a:solidFill>
                  <a:srgbClr val="FFFFFF"/>
                </a:solidFill>
                <a:cs typeface="Century Gothic"/>
              </a:rPr>
              <a:t> </a:t>
            </a:r>
            <a:endParaRPr lang="fr-FR" sz="2400" dirty="0">
              <a:cs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2300" y="4083050"/>
            <a:ext cx="9753599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marR="5080" indent="-457200">
              <a:lnSpc>
                <a:spcPct val="80000"/>
              </a:lnSpc>
              <a:spcBef>
                <a:spcPts val="2080"/>
              </a:spcBef>
              <a:tabLst>
                <a:tab pos="469265" algn="l"/>
              </a:tabLst>
            </a:pPr>
            <a:r>
              <a:rPr lang="fr-FR" sz="2400" spc="-805" dirty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lang="fr-FR" sz="2400" spc="-80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l'ouverture aux sonorités des langues et la mise en œuvre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de 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pratiques soutenant l'apprentissage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d'une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LVE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par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la 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mobilisation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de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stratégies (écoute,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perception des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sons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et des  intonations, reproduction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de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sonorités en apprenant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à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contrôler 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ses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organes phonatoires,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remobilisation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et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réutilisation 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d'éléments déjà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connus)</a:t>
            </a:r>
            <a:r>
              <a:rPr lang="fr-FR" sz="2400" b="1" spc="5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400" b="1" dirty="0" smtClean="0">
                <a:solidFill>
                  <a:srgbClr val="FFFFFF"/>
                </a:solidFill>
                <a:cs typeface="Century Gothic"/>
              </a:rPr>
              <a:t>;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22300" y="6166268"/>
            <a:ext cx="9525000" cy="967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marR="548005" indent="-457200">
              <a:lnSpc>
                <a:spcPct val="79200"/>
              </a:lnSpc>
              <a:spcBef>
                <a:spcPts val="2000"/>
              </a:spcBef>
              <a:tabLst>
                <a:tab pos="469265" algn="l"/>
              </a:tabLst>
            </a:pPr>
            <a:r>
              <a:rPr lang="fr-FR" sz="2400" spc="-805" dirty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lang="fr-FR" sz="2400" spc="-80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l'émergence d'une conscience des langues (observer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les 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langues, percevoir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leurs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régularités,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leurs 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ressemblances et  </a:t>
            </a:r>
            <a:r>
              <a:rPr lang="fr-FR" sz="2400" b="1" dirty="0">
                <a:solidFill>
                  <a:srgbClr val="FFFFFF"/>
                </a:solidFill>
                <a:cs typeface="Century Gothic"/>
              </a:rPr>
              <a:t>leurs</a:t>
            </a:r>
            <a:r>
              <a:rPr lang="fr-FR" sz="2400" b="1" spc="-5" dirty="0">
                <a:solidFill>
                  <a:srgbClr val="FFFFFF"/>
                </a:solidFill>
                <a:cs typeface="Century Gothic"/>
              </a:rPr>
              <a:t> différences).</a:t>
            </a:r>
            <a:endParaRPr lang="fr-FR" sz="2400" dirty="0"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249486" y="1583573"/>
            <a:ext cx="182879" cy="602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5100" y="395381"/>
            <a:ext cx="8991599" cy="142840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0795" marR="5080" indent="-3810" algn="ctr">
              <a:lnSpc>
                <a:spcPct val="93700"/>
              </a:lnSpc>
              <a:spcBef>
                <a:spcPts val="310"/>
              </a:spcBef>
            </a:pPr>
            <a:r>
              <a:rPr sz="3200" b="1" dirty="0">
                <a:solidFill>
                  <a:schemeClr val="tx1"/>
                </a:solidFill>
              </a:rPr>
              <a:t>Mettre </a:t>
            </a:r>
            <a:r>
              <a:rPr sz="3200" b="1" spc="-5" dirty="0">
                <a:solidFill>
                  <a:schemeClr val="tx1"/>
                </a:solidFill>
              </a:rPr>
              <a:t>en œuvre au </a:t>
            </a:r>
            <a:r>
              <a:rPr sz="3200" b="1" dirty="0">
                <a:solidFill>
                  <a:schemeClr val="tx1"/>
                </a:solidFill>
              </a:rPr>
              <a:t>sein </a:t>
            </a:r>
            <a:r>
              <a:rPr sz="3200" b="1" spc="-5" dirty="0">
                <a:solidFill>
                  <a:schemeClr val="tx1"/>
                </a:solidFill>
              </a:rPr>
              <a:t>de </a:t>
            </a:r>
            <a:r>
              <a:rPr sz="3200" b="1" dirty="0">
                <a:solidFill>
                  <a:schemeClr val="tx1"/>
                </a:solidFill>
              </a:rPr>
              <a:t>la </a:t>
            </a:r>
            <a:r>
              <a:rPr sz="3200" b="1" spc="-5" dirty="0">
                <a:solidFill>
                  <a:schemeClr val="tx1"/>
                </a:solidFill>
              </a:rPr>
              <a:t>classe une  démarche pédagogique </a:t>
            </a:r>
            <a:r>
              <a:rPr sz="3200" b="1" dirty="0">
                <a:solidFill>
                  <a:schemeClr val="tx1"/>
                </a:solidFill>
              </a:rPr>
              <a:t>respectueuse</a:t>
            </a:r>
            <a:r>
              <a:rPr sz="3200" b="1" spc="-45" dirty="0">
                <a:solidFill>
                  <a:schemeClr val="tx1"/>
                </a:solidFill>
              </a:rPr>
              <a:t> </a:t>
            </a:r>
            <a:r>
              <a:rPr sz="3200" b="1" spc="-5" dirty="0">
                <a:solidFill>
                  <a:schemeClr val="tx1"/>
                </a:solidFill>
              </a:rPr>
              <a:t>du  développement du </a:t>
            </a:r>
            <a:r>
              <a:rPr sz="3200" b="1" dirty="0">
                <a:solidFill>
                  <a:schemeClr val="tx1"/>
                </a:solidFill>
              </a:rPr>
              <a:t>jeune</a:t>
            </a:r>
            <a:r>
              <a:rPr sz="3200" b="1" spc="-10" dirty="0">
                <a:solidFill>
                  <a:schemeClr val="tx1"/>
                </a:solidFill>
              </a:rPr>
              <a:t> </a:t>
            </a:r>
            <a:r>
              <a:rPr sz="3200" b="1" spc="-5" dirty="0">
                <a:solidFill>
                  <a:schemeClr val="tx1"/>
                </a:solidFill>
              </a:rPr>
              <a:t>élève</a:t>
            </a:r>
          </a:p>
        </p:txBody>
      </p:sp>
      <p:sp>
        <p:nvSpPr>
          <p:cNvPr id="21" name="object 21"/>
          <p:cNvSpPr/>
          <p:nvPr/>
        </p:nvSpPr>
        <p:spPr>
          <a:xfrm>
            <a:off x="1745672" y="6729152"/>
            <a:ext cx="149629" cy="477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87984" y="2037077"/>
            <a:ext cx="1030541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8440" algn="ctr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3366FF"/>
                </a:solidFill>
                <a:latin typeface="Century Gothic"/>
                <a:cs typeface="Century Gothic"/>
              </a:rPr>
              <a:t>Comment faire ? </a:t>
            </a:r>
            <a:r>
              <a:rPr sz="3200" b="1" dirty="0" err="1">
                <a:solidFill>
                  <a:srgbClr val="3366FF"/>
                </a:solidFill>
                <a:latin typeface="Century Gothic"/>
                <a:cs typeface="Century Gothic"/>
              </a:rPr>
              <a:t>Quand</a:t>
            </a:r>
            <a:r>
              <a:rPr sz="3200" b="1" spc="-25" dirty="0">
                <a:solidFill>
                  <a:srgbClr val="3366FF"/>
                </a:solidFill>
                <a:latin typeface="Century Gothic"/>
                <a:cs typeface="Century Gothic"/>
              </a:rPr>
              <a:t> </a:t>
            </a:r>
            <a:r>
              <a:rPr sz="3200" b="1" dirty="0" smtClean="0">
                <a:solidFill>
                  <a:srgbClr val="3366FF"/>
                </a:solidFill>
                <a:latin typeface="Century Gothic"/>
                <a:cs typeface="Century Gothic"/>
              </a:rPr>
              <a:t>?</a:t>
            </a:r>
            <a:endParaRPr sz="3200" dirty="0">
              <a:latin typeface="Century Gothic"/>
              <a:cs typeface="Century Gothic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266" y="3967519"/>
            <a:ext cx="10194033" cy="1199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1596390" indent="-457200">
              <a:lnSpc>
                <a:spcPct val="78900"/>
              </a:lnSpc>
              <a:spcBef>
                <a:spcPts val="2000"/>
              </a:spcBef>
              <a:tabLst>
                <a:tab pos="469265" algn="l"/>
              </a:tabLst>
            </a:pPr>
            <a:r>
              <a:rPr lang="fr-FR" sz="2000" spc="-755" dirty="0">
                <a:solidFill>
                  <a:srgbClr val="3366FF"/>
                </a:solidFill>
                <a:latin typeface="Wingdings"/>
                <a:cs typeface="Wingdings"/>
              </a:rPr>
              <a:t></a:t>
            </a:r>
            <a:r>
              <a:rPr lang="fr-FR" sz="2000" spc="-755" dirty="0">
                <a:solidFill>
                  <a:srgbClr val="3366FF"/>
                </a:solidFill>
                <a:latin typeface="Times New Roman"/>
                <a:cs typeface="Times New Roman"/>
              </a:rPr>
              <a:t>	</a:t>
            </a:r>
            <a:r>
              <a:rPr lang="fr-FR" sz="2000" b="1" spc="-5" dirty="0">
                <a:solidFill>
                  <a:srgbClr val="3366FF"/>
                </a:solidFill>
                <a:cs typeface="Century Gothic"/>
              </a:rPr>
              <a:t>Apprendre en jouant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pour engager les élèves dans le </a:t>
            </a:r>
            <a:r>
              <a:rPr lang="fr-FR" sz="2000" b="1" spc="-5" dirty="0" smtClean="0">
                <a:solidFill>
                  <a:srgbClr val="FFFFFF"/>
                </a:solidFill>
                <a:cs typeface="Century Gothic"/>
              </a:rPr>
              <a:t> développement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de productions orales</a:t>
            </a:r>
            <a:r>
              <a:rPr lang="fr-FR" sz="2000" b="1" spc="15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simples.</a:t>
            </a:r>
            <a:endParaRPr lang="fr-FR" sz="2000" dirty="0">
              <a:cs typeface="Century Gothic"/>
            </a:endParaRPr>
          </a:p>
          <a:p>
            <a:pPr marL="927100" marR="85090" indent="-457200" algn="just">
              <a:lnSpc>
                <a:spcPct val="78400"/>
              </a:lnSpc>
              <a:spcBef>
                <a:spcPts val="1100"/>
              </a:spcBef>
            </a:pPr>
            <a:r>
              <a:rPr lang="fr-FR" sz="2000" spc="-660" dirty="0">
                <a:solidFill>
                  <a:srgbClr val="FFFFFF"/>
                </a:solidFill>
                <a:latin typeface="Wingdings"/>
                <a:cs typeface="Wingdings"/>
              </a:rPr>
              <a:t></a:t>
            </a:r>
            <a:r>
              <a:rPr lang="fr-FR" sz="2000" spc="183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Proposer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des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jeux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divers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: jeux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de doigts, de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rondes, jeux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dansés,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jeux  de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mimes, jeux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de</a:t>
            </a:r>
            <a:r>
              <a:rPr lang="fr-FR" sz="2000" b="1" spc="5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cours</a:t>
            </a:r>
            <a:r>
              <a:rPr lang="fr-FR" sz="2000" b="1" spc="-5" dirty="0" smtClean="0">
                <a:solidFill>
                  <a:srgbClr val="FFFFFF"/>
                </a:solidFill>
                <a:cs typeface="Century Gothic"/>
              </a:rPr>
              <a:t>…</a:t>
            </a:r>
            <a:endParaRPr lang="fr-FR" sz="2000" dirty="0"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7984" y="5276124"/>
            <a:ext cx="9987916" cy="1778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317500" indent="-457200" algn="just">
              <a:lnSpc>
                <a:spcPct val="81100"/>
              </a:lnSpc>
            </a:pPr>
            <a:r>
              <a:rPr lang="fr-FR" sz="2000" spc="-755" dirty="0">
                <a:solidFill>
                  <a:srgbClr val="3366FF"/>
                </a:solidFill>
                <a:latin typeface="Wingdings"/>
                <a:cs typeface="Wingdings"/>
              </a:rPr>
              <a:t></a:t>
            </a:r>
            <a:r>
              <a:rPr lang="fr-FR" sz="2000" spc="1655" dirty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fr-FR" sz="2000" b="1" spc="-5" dirty="0">
                <a:solidFill>
                  <a:srgbClr val="3366FF"/>
                </a:solidFill>
                <a:cs typeface="Century Gothic"/>
              </a:rPr>
              <a:t>Apprendre en réfléchissant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pour développer chez les élèves des  capacités d’observation et de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raisonnement :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comparer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les sons 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en anglais et en</a:t>
            </a:r>
            <a:r>
              <a:rPr lang="fr-FR" sz="2000" b="1" spc="10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français.</a:t>
            </a:r>
            <a:endParaRPr lang="fr-FR" sz="2000" dirty="0">
              <a:cs typeface="Century Gothic"/>
            </a:endParaRPr>
          </a:p>
          <a:p>
            <a:pPr marL="469900" algn="just">
              <a:lnSpc>
                <a:spcPct val="100000"/>
              </a:lnSpc>
              <a:spcBef>
                <a:spcPts val="560"/>
              </a:spcBef>
            </a:pPr>
            <a:r>
              <a:rPr lang="fr-FR" sz="2000" spc="-660" dirty="0">
                <a:solidFill>
                  <a:srgbClr val="FFFFFF"/>
                </a:solidFill>
                <a:latin typeface="Wingdings"/>
                <a:cs typeface="Wingdings"/>
              </a:rPr>
              <a:t></a:t>
            </a:r>
            <a:r>
              <a:rPr lang="fr-FR" sz="2000" spc="18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Jeux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phoniques conduits en</a:t>
            </a:r>
            <a:r>
              <a:rPr lang="fr-FR" sz="2000" b="1" spc="5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français.</a:t>
            </a:r>
            <a:endParaRPr lang="fr-FR" sz="2000" dirty="0">
              <a:cs typeface="Century Gothic"/>
            </a:endParaRPr>
          </a:p>
          <a:p>
            <a:pPr marL="927100" marR="5080" indent="-457200" algn="just">
              <a:lnSpc>
                <a:spcPts val="1700"/>
              </a:lnSpc>
              <a:spcBef>
                <a:spcPts val="900"/>
              </a:spcBef>
            </a:pPr>
            <a:r>
              <a:rPr lang="fr-FR" sz="2000" spc="-660" dirty="0">
                <a:solidFill>
                  <a:srgbClr val="FFFFFF"/>
                </a:solidFill>
                <a:latin typeface="Wingdings"/>
                <a:cs typeface="Wingdings"/>
              </a:rPr>
              <a:t></a:t>
            </a:r>
            <a:r>
              <a:rPr lang="fr-FR" sz="2000" spc="18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Faire percevoir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aux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élèves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que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chaque langue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a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son propre </a:t>
            </a:r>
            <a:r>
              <a:rPr lang="fr-FR" sz="2000" b="1" dirty="0" err="1">
                <a:solidFill>
                  <a:srgbClr val="FFFFFF"/>
                </a:solidFill>
                <a:cs typeface="Century Gothic"/>
              </a:rPr>
              <a:t>ryhme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,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sa  propre tonicité et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ses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particularités</a:t>
            </a:r>
            <a:r>
              <a:rPr lang="fr-FR" sz="2000" b="1" spc="15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phonologiques.</a:t>
            </a:r>
            <a:endParaRPr lang="fr-FR" sz="2000" dirty="0">
              <a:cs typeface="Century Goth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1254" y="2779678"/>
            <a:ext cx="9296400" cy="57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429895" indent="-457200">
              <a:lnSpc>
                <a:spcPct val="78900"/>
              </a:lnSpc>
              <a:spcBef>
                <a:spcPts val="2250"/>
              </a:spcBef>
              <a:tabLst>
                <a:tab pos="469265" algn="l"/>
              </a:tabLst>
            </a:pPr>
            <a:r>
              <a:rPr lang="fr-FR" sz="2000" spc="-755" dirty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lang="fr-FR" sz="2000" spc="-75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Au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moment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de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l’accueil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du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matin et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le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temps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de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regroupement  consacré aux activités</a:t>
            </a:r>
            <a:r>
              <a:rPr lang="fr-FR" sz="2000" b="1" spc="5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ritualisées</a:t>
            </a:r>
            <a:r>
              <a:rPr lang="fr-FR" sz="2000" b="1" dirty="0" smtClean="0">
                <a:solidFill>
                  <a:srgbClr val="FFFFFF"/>
                </a:solidFill>
                <a:cs typeface="Century Gothic"/>
              </a:rPr>
              <a:t>.</a:t>
            </a:r>
            <a:endParaRPr lang="fr-FR" sz="2000" dirty="0"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267" y="3439218"/>
            <a:ext cx="58118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520"/>
              </a:spcBef>
              <a:tabLst>
                <a:tab pos="469265" algn="l"/>
              </a:tabLst>
            </a:pPr>
            <a:r>
              <a:rPr lang="fr-FR" sz="2000" spc="-755" dirty="0">
                <a:solidFill>
                  <a:srgbClr val="FFFFFF"/>
                </a:solidFill>
                <a:latin typeface="Wingdings"/>
                <a:cs typeface="Wingdings"/>
              </a:rPr>
              <a:t></a:t>
            </a:r>
            <a:r>
              <a:rPr lang="fr-FR" sz="2000" spc="-755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Usage de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supports </a:t>
            </a:r>
            <a:r>
              <a:rPr lang="fr-FR" sz="2000" b="1" spc="-5" dirty="0">
                <a:solidFill>
                  <a:srgbClr val="FFFFFF"/>
                </a:solidFill>
                <a:cs typeface="Century Gothic"/>
              </a:rPr>
              <a:t>authentiques et</a:t>
            </a:r>
            <a:r>
              <a:rPr lang="fr-FR" sz="2000" b="1" spc="5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000" b="1" dirty="0">
                <a:solidFill>
                  <a:srgbClr val="FFFFFF"/>
                </a:solidFill>
                <a:cs typeface="Century Gothic"/>
              </a:rPr>
              <a:t>variés.</a:t>
            </a:r>
            <a:endParaRPr lang="fr-FR" sz="2000" dirty="0"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1517072" y="6251170"/>
            <a:ext cx="149629" cy="469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46100" y="806450"/>
            <a:ext cx="8444865" cy="117365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469900" marR="134620" indent="-457200" algn="just">
              <a:lnSpc>
                <a:spcPct val="78400"/>
              </a:lnSpc>
              <a:spcBef>
                <a:spcPts val="540"/>
              </a:spcBef>
            </a:pPr>
            <a:r>
              <a:rPr sz="2300" spc="-660" dirty="0">
                <a:solidFill>
                  <a:srgbClr val="3366FF"/>
                </a:solidFill>
                <a:latin typeface="Wingdings"/>
                <a:cs typeface="Wingdings"/>
              </a:rPr>
              <a:t></a:t>
            </a:r>
            <a:r>
              <a:rPr sz="2300" spc="1845" dirty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sz="2300" b="1" spc="-5" dirty="0">
                <a:solidFill>
                  <a:srgbClr val="4180FF"/>
                </a:solidFill>
                <a:latin typeface="Century Gothic"/>
                <a:cs typeface="Century Gothic"/>
              </a:rPr>
              <a:t>Apprendre en </a:t>
            </a:r>
            <a:r>
              <a:rPr sz="2300" b="1" spc="-5" dirty="0" err="1">
                <a:solidFill>
                  <a:srgbClr val="4180FF"/>
                </a:solidFill>
                <a:latin typeface="Century Gothic"/>
                <a:cs typeface="Century Gothic"/>
              </a:rPr>
              <a:t>s’exerçant</a:t>
            </a:r>
            <a:r>
              <a:rPr sz="2300" b="1" spc="-5" dirty="0">
                <a:solidFill>
                  <a:srgbClr val="4180FF"/>
                </a:solidFill>
                <a:latin typeface="Century Gothic"/>
                <a:cs typeface="Century Gothic"/>
              </a:rPr>
              <a:t> </a:t>
            </a:r>
            <a:r>
              <a:rPr sz="23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: </a:t>
            </a:r>
            <a:r>
              <a:rPr sz="2300" b="1" spc="-5" dirty="0" err="1" smtClean="0">
                <a:solidFill>
                  <a:srgbClr val="FFFFFF"/>
                </a:solidFill>
                <a:latin typeface="Century Gothic"/>
                <a:cs typeface="Century Gothic"/>
              </a:rPr>
              <a:t>s’exercer</a:t>
            </a:r>
            <a:r>
              <a:rPr sz="2300" b="1" spc="-5" dirty="0" smtClean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300" b="1" dirty="0">
                <a:solidFill>
                  <a:srgbClr val="FFFFFF"/>
                </a:solidFill>
                <a:latin typeface="Century Gothic"/>
                <a:cs typeface="Century Gothic"/>
              </a:rPr>
              <a:t>à répéter, à </a:t>
            </a:r>
            <a:r>
              <a:rPr sz="23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articuler, </a:t>
            </a:r>
            <a:r>
              <a:rPr sz="2300" b="1" dirty="0">
                <a:solidFill>
                  <a:srgbClr val="FFFFFF"/>
                </a:solidFill>
                <a:latin typeface="Century Gothic"/>
                <a:cs typeface="Century Gothic"/>
              </a:rPr>
              <a:t>à </a:t>
            </a:r>
            <a:r>
              <a:rPr sz="23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prononcer des  mots ou des expressions </a:t>
            </a:r>
            <a:r>
              <a:rPr sz="2300" b="1" dirty="0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sz="23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différentes façons… pour entrainer les élèves </a:t>
            </a:r>
            <a:r>
              <a:rPr sz="2300" b="1" dirty="0">
                <a:solidFill>
                  <a:srgbClr val="FFFFFF"/>
                </a:solidFill>
                <a:latin typeface="Century Gothic"/>
                <a:cs typeface="Century Gothic"/>
              </a:rPr>
              <a:t>à  maintenir </a:t>
            </a:r>
            <a:r>
              <a:rPr sz="23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une bonne capacité de discriminer </a:t>
            </a:r>
            <a:r>
              <a:rPr sz="2300" b="1" dirty="0">
                <a:solidFill>
                  <a:srgbClr val="FFFFFF"/>
                </a:solidFill>
                <a:latin typeface="Century Gothic"/>
                <a:cs typeface="Century Gothic"/>
              </a:rPr>
              <a:t>à</a:t>
            </a:r>
            <a:r>
              <a:rPr sz="23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300" b="1" dirty="0" err="1">
                <a:solidFill>
                  <a:srgbClr val="FFFFFF"/>
                </a:solidFill>
                <a:latin typeface="Century Gothic"/>
                <a:cs typeface="Century Gothic"/>
              </a:rPr>
              <a:t>l’oral</a:t>
            </a:r>
            <a:r>
              <a:rPr sz="23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.</a:t>
            </a:r>
            <a:endParaRPr sz="2300" dirty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400" y="2338817"/>
            <a:ext cx="10287000" cy="496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69265" algn="l"/>
              </a:tabLst>
            </a:pPr>
            <a:r>
              <a:rPr lang="fr-FR" sz="2300" spc="-660" dirty="0">
                <a:solidFill>
                  <a:srgbClr val="3366FF"/>
                </a:solidFill>
                <a:latin typeface="Wingdings"/>
                <a:cs typeface="Wingdings"/>
              </a:rPr>
              <a:t></a:t>
            </a:r>
            <a:r>
              <a:rPr lang="fr-FR" sz="2300" spc="-660" dirty="0">
                <a:solidFill>
                  <a:srgbClr val="3366FF"/>
                </a:solidFill>
                <a:latin typeface="Times New Roman"/>
                <a:cs typeface="Times New Roman"/>
              </a:rPr>
              <a:t>	</a:t>
            </a:r>
            <a:r>
              <a:rPr lang="fr-FR" sz="2300" b="1" spc="-5" dirty="0">
                <a:solidFill>
                  <a:srgbClr val="4180FF"/>
                </a:solidFill>
                <a:cs typeface="Century Gothic"/>
              </a:rPr>
              <a:t>Apprendre en mémorisant et en se remémorant</a:t>
            </a:r>
            <a:r>
              <a:rPr lang="fr-FR" sz="2300" b="1" spc="-10" dirty="0">
                <a:solidFill>
                  <a:srgbClr val="4180FF"/>
                </a:solidFill>
                <a:cs typeface="Century Gothic"/>
              </a:rPr>
              <a:t> </a:t>
            </a:r>
            <a:r>
              <a:rPr lang="fr-FR" sz="2300" b="1" dirty="0">
                <a:solidFill>
                  <a:srgbClr val="4180FF"/>
                </a:solidFill>
                <a:cs typeface="Century Gothic"/>
              </a:rPr>
              <a:t>:</a:t>
            </a:r>
            <a:endParaRPr lang="fr-FR" sz="2300" dirty="0">
              <a:cs typeface="Century Gothic"/>
            </a:endParaRPr>
          </a:p>
          <a:p>
            <a:pPr marL="469900">
              <a:lnSpc>
                <a:spcPct val="100000"/>
              </a:lnSpc>
              <a:spcBef>
                <a:spcPts val="680"/>
              </a:spcBef>
              <a:tabLst>
                <a:tab pos="926465" algn="l"/>
              </a:tabLst>
            </a:pPr>
            <a:r>
              <a:rPr lang="fr-FR" sz="2300" spc="-610" dirty="0">
                <a:solidFill>
                  <a:srgbClr val="FFFFFF"/>
                </a:solidFill>
                <a:latin typeface="Wingdings"/>
                <a:cs typeface="Wingdings"/>
              </a:rPr>
              <a:t></a:t>
            </a:r>
            <a:r>
              <a:rPr lang="fr-FR" sz="2300" spc="-61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Mémoriser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des comptines, des chants en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langue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vivante</a:t>
            </a:r>
            <a:r>
              <a:rPr lang="fr-FR" sz="2300" b="1" spc="-30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étrangère.</a:t>
            </a:r>
            <a:endParaRPr lang="fr-FR" sz="2300" dirty="0">
              <a:cs typeface="Century Gothic"/>
            </a:endParaRPr>
          </a:p>
          <a:p>
            <a:pPr marL="927100" marR="394335" indent="-457200">
              <a:lnSpc>
                <a:spcPts val="1600"/>
              </a:lnSpc>
              <a:spcBef>
                <a:spcPts val="900"/>
              </a:spcBef>
              <a:tabLst>
                <a:tab pos="926465" algn="l"/>
              </a:tabLst>
            </a:pPr>
            <a:r>
              <a:rPr lang="fr-FR" sz="2300" spc="-610" dirty="0">
                <a:solidFill>
                  <a:srgbClr val="FFFFFF"/>
                </a:solidFill>
                <a:latin typeface="Wingdings"/>
                <a:cs typeface="Wingdings"/>
              </a:rPr>
              <a:t></a:t>
            </a:r>
            <a:r>
              <a:rPr lang="fr-FR" sz="2300" spc="-61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Proposer des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«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boîtes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à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histoires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»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pour raconter en plusieurs langues des  histoires et utiliser des marionnettes,</a:t>
            </a:r>
            <a:r>
              <a:rPr lang="fr-FR" sz="2300" b="1" spc="20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marottes…</a:t>
            </a:r>
            <a:endParaRPr lang="fr-FR" sz="2300" dirty="0">
              <a:cs typeface="Century Gothic"/>
            </a:endParaRPr>
          </a:p>
          <a:p>
            <a:pPr marL="927100" marR="5080" indent="-457200">
              <a:lnSpc>
                <a:spcPct val="78100"/>
              </a:lnSpc>
              <a:spcBef>
                <a:spcPts val="1000"/>
              </a:spcBef>
              <a:tabLst>
                <a:tab pos="926465" algn="l"/>
              </a:tabLst>
            </a:pPr>
            <a:r>
              <a:rPr lang="fr-FR" sz="2300" spc="-610" dirty="0">
                <a:solidFill>
                  <a:srgbClr val="FFFFFF"/>
                </a:solidFill>
                <a:latin typeface="Wingdings"/>
                <a:cs typeface="Wingdings"/>
              </a:rPr>
              <a:t></a:t>
            </a:r>
            <a:r>
              <a:rPr lang="fr-FR" sz="2300" spc="-61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Raconter d'abord en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français,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puis dans un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second temps raconter la même 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histoire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dans une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LVE.</a:t>
            </a:r>
            <a:endParaRPr lang="fr-FR" sz="2300" dirty="0">
              <a:cs typeface="Century Gothic"/>
            </a:endParaRPr>
          </a:p>
          <a:p>
            <a:pPr marL="927100" marR="85090" indent="-457200">
              <a:lnSpc>
                <a:spcPct val="79900"/>
              </a:lnSpc>
              <a:spcBef>
                <a:spcPts val="1065"/>
              </a:spcBef>
              <a:tabLst>
                <a:tab pos="926465" algn="l"/>
              </a:tabLst>
            </a:pPr>
            <a:r>
              <a:rPr lang="fr-FR" sz="2300" spc="-610" dirty="0">
                <a:solidFill>
                  <a:srgbClr val="FFFFFF"/>
                </a:solidFill>
                <a:latin typeface="Wingdings"/>
                <a:cs typeface="Wingdings"/>
              </a:rPr>
              <a:t></a:t>
            </a:r>
            <a:r>
              <a:rPr lang="fr-FR" sz="2300" spc="-61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On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peut aussi, sans passer par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la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médiation du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français, introduire 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directement quelques éléments choisis en LVE (interjections, onomatopées, 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formules,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noms propres, etc.), qui sont directement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repérés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par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les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élèves  grâce au contexte et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à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la mise en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œuvre</a:t>
            </a:r>
            <a:r>
              <a:rPr lang="fr-FR" sz="2300" b="1" spc="30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pédagogique.</a:t>
            </a:r>
            <a:endParaRPr lang="fr-FR" sz="2300" dirty="0">
              <a:cs typeface="Century Gothic"/>
            </a:endParaRPr>
          </a:p>
          <a:p>
            <a:pPr marL="927100" marR="548640" indent="-457200">
              <a:lnSpc>
                <a:spcPct val="78100"/>
              </a:lnSpc>
              <a:spcBef>
                <a:spcPts val="1000"/>
              </a:spcBef>
              <a:tabLst>
                <a:tab pos="926465" algn="l"/>
              </a:tabLst>
            </a:pPr>
            <a:r>
              <a:rPr lang="fr-FR" sz="2300" spc="-610" dirty="0">
                <a:solidFill>
                  <a:srgbClr val="FFFFFF"/>
                </a:solidFill>
                <a:latin typeface="Wingdings"/>
                <a:cs typeface="Wingdings"/>
              </a:rPr>
              <a:t></a:t>
            </a:r>
            <a:r>
              <a:rPr lang="fr-FR" sz="2300" spc="-61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Se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remémorer, évoquer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: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des retours sur les découvertes faites </a:t>
            </a:r>
            <a:r>
              <a:rPr lang="fr-FR" sz="2300" b="1" dirty="0">
                <a:solidFill>
                  <a:srgbClr val="FFFFFF"/>
                </a:solidFill>
                <a:cs typeface="Century Gothic"/>
              </a:rPr>
              <a:t>dans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les  autres langues afin de stabiliser et remobiliser les</a:t>
            </a:r>
            <a:r>
              <a:rPr lang="fr-FR" sz="2300" b="1" spc="45" dirty="0">
                <a:solidFill>
                  <a:srgbClr val="FFFFFF"/>
                </a:solidFill>
                <a:cs typeface="Century Gothic"/>
              </a:rPr>
              <a:t> </a:t>
            </a:r>
            <a:r>
              <a:rPr lang="fr-FR" sz="2300" b="1" spc="-5" dirty="0">
                <a:solidFill>
                  <a:srgbClr val="FFFFFF"/>
                </a:solidFill>
                <a:cs typeface="Century Gothic"/>
              </a:rPr>
              <a:t>savoirs.</a:t>
            </a:r>
            <a:endParaRPr lang="fr-FR" sz="2300" dirty="0"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374</TotalTime>
  <Words>181</Words>
  <Application>Microsoft Office PowerPoint</Application>
  <PresentationFormat>Personnalisé</PresentationFormat>
  <Paragraphs>35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Times New Roman</vt:lpstr>
      <vt:lpstr>Wingdings</vt:lpstr>
      <vt:lpstr>Wingdings 3</vt:lpstr>
      <vt:lpstr>Ion</vt:lpstr>
      <vt:lpstr>         Les langues vivantes étrangères  à l’école maternelle</vt:lpstr>
      <vt:lpstr>Présentation PowerPoint</vt:lpstr>
      <vt:lpstr>Présentation PowerPoint</vt:lpstr>
      <vt:lpstr>Présentation PowerPoint</vt:lpstr>
      <vt:lpstr>Présentation PowerPoint</vt:lpstr>
      <vt:lpstr>Mettre en œuvre au sein de la classe une  démarche pédagogique respectueuse du  développement du jeune élève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de service mai 2019 LVE.pptx</dc:title>
  <dc:creator>Valérie Bouquillon</dc:creator>
  <cp:lastModifiedBy>odfstephanie@yahoo.fr</cp:lastModifiedBy>
  <cp:revision>19</cp:revision>
  <dcterms:created xsi:type="dcterms:W3CDTF">2019-11-08T15:06:06Z</dcterms:created>
  <dcterms:modified xsi:type="dcterms:W3CDTF">2019-11-11T16:08:18Z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2019-07-02T00:00:00Z</vt:filetime>
  </property>
  <property fmtid="{D5CDD505-2E9C-101B-9397-08002B2CF9AE}" pid="3" name="Creator">
    <vt:lpwstr>PowerPoint</vt:lpwstr>
  </property>
  <property fmtid="{D5CDD505-2E9C-101B-9397-08002B2CF9AE}" pid="4" name="LastSaved">
    <vt:filetime>2019-11-08T00:00:00Z</vt:filetime>
  </property>
</Properties>
</file>