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9" r:id="rId2"/>
    <p:sldId id="265" r:id="rId3"/>
    <p:sldId id="268" r:id="rId4"/>
    <p:sldId id="296" r:id="rId5"/>
    <p:sldId id="300" r:id="rId6"/>
    <p:sldId id="273" r:id="rId7"/>
    <p:sldId id="262" r:id="rId8"/>
    <p:sldId id="270" r:id="rId9"/>
    <p:sldId id="297" r:id="rId10"/>
    <p:sldId id="291" r:id="rId11"/>
    <p:sldId id="298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74D"/>
    <a:srgbClr val="1E1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5"/>
    <p:restoredTop sz="78266" autoAdjust="0"/>
  </p:normalViewPr>
  <p:slideViewPr>
    <p:cSldViewPr snapToGrid="0" snapToObjects="1">
      <p:cViewPr varScale="1">
        <p:scale>
          <a:sx n="64" d="100"/>
          <a:sy n="64" d="100"/>
        </p:scale>
        <p:origin x="9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A9AB5-A564-41C0-8711-29CB9F5A115F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B5873-A59B-40D9-8BF5-9C5BC4C06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7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302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04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57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40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6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35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72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56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41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65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AE481-B619-2C4D-B189-1C649743DBA7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C3710-D278-1048-B4BE-0F2439963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EMC_c1.pdf" TargetMode="External"/><Relationship Id="rId2" Type="http://schemas.openxmlformats.org/officeDocument/2006/relationships/hyperlink" Target="fiche_de_synthese_des_ressources_disponibles_-_harcelement_a_l_ecole_V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nzetlou.net/fr" TargetMode="External"/><Relationship Id="rId5" Type="http://schemas.openxmlformats.org/officeDocument/2006/relationships/hyperlink" Target="https://www.nonauharcelement.education.gouv.fr/" TargetMode="External"/><Relationship Id="rId4" Type="http://schemas.openxmlformats.org/officeDocument/2006/relationships/hyperlink" Target="https://www.lumni.fr/dossier/harcelement-a-l-eco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s://www.education.gouv.fr/lutte-contre-le-harcelement-l-ecole-289530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hyperlink" Target="https://www.education.gouv.fr/lutte-contre-le-harcelement-l-ecole-289530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hyperlink" Target="https://www.education.gouv.fr/lutte-contre-le-harcelement-l-ecole-289530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hyperlink" Target="https://www.education.gouv.fr/lutte-contre-le-harcelement-l-ecole-289530" TargetMode="Externa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nonauharcelement.education.gouv.fr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2MBHfapVho" TargetMode="External"/><Relationship Id="rId2" Type="http://schemas.openxmlformats.org/officeDocument/2006/relationships/hyperlink" Target="https://www.education.gouv.fr/non-au-harcelemen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ducation.gouv.fr/lutte-contre-le-harcelement-l-ecole-289530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s://marcelment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8B28310-92D9-7146-ACBB-96B0F1345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7322" r="3710" b="3503"/>
          <a:stretch/>
        </p:blipFill>
        <p:spPr bwMode="auto">
          <a:xfrm>
            <a:off x="568569" y="293077"/>
            <a:ext cx="8006861" cy="433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2000944-FEF3-9544-A4B8-1303AAFE8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38" y="6178061"/>
            <a:ext cx="8698524" cy="471976"/>
          </a:xfrm>
          <a:solidFill>
            <a:srgbClr val="FEE74D"/>
          </a:solidFill>
        </p:spPr>
        <p:txBody>
          <a:bodyPr>
            <a:noAutofit/>
          </a:bodyPr>
          <a:lstStyle/>
          <a:p>
            <a:r>
              <a:rPr lang="fr-FR" sz="2400" b="1" dirty="0">
                <a:solidFill>
                  <a:srgbClr val="1E1763"/>
                </a:solidFill>
                <a:latin typeface="Effra" panose="02000506080000020004" pitchFamily="2" charset="77"/>
              </a:rPr>
              <a:t>MARDI 8 MARS 2022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6B423A-0596-4DB8-9FBD-B0DCD59C1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1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9"/>
    </mc:Choice>
    <mc:Fallback>
      <p:transition spd="slow" advTm="3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509EDCC-345A-4D92-9F31-6A79B4F3B8A7}"/>
              </a:ext>
            </a:extLst>
          </p:cNvPr>
          <p:cNvSpPr txBox="1"/>
          <p:nvPr/>
        </p:nvSpPr>
        <p:spPr>
          <a:xfrm>
            <a:off x="410883" y="274376"/>
            <a:ext cx="8083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Ressources.</a:t>
            </a:r>
          </a:p>
          <a:p>
            <a:endParaRPr lang="fr-FR" b="1" u="sng" dirty="0"/>
          </a:p>
          <a:p>
            <a:r>
              <a:rPr lang="fr-FR" b="1" u="sng" dirty="0"/>
              <a:t>Bibliographie : Cycle 1.</a:t>
            </a:r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</p:txBody>
      </p:sp>
      <p:pic>
        <p:nvPicPr>
          <p:cNvPr id="3" name="Image 2" descr="Une image contenant très coloré, herbe, différent, aéronef&#10;&#10;Description générée automatiquement">
            <a:extLst>
              <a:ext uri="{FF2B5EF4-FFF2-40B4-BE49-F238E27FC236}">
                <a16:creationId xmlns:a16="http://schemas.microsoft.com/office/drawing/2014/main" id="{100C241E-1143-49A4-A57B-C3EA3DC04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58" y="1384995"/>
            <a:ext cx="1708564" cy="1959784"/>
          </a:xfrm>
          <a:prstGeom prst="rect">
            <a:avLst/>
          </a:prstGeom>
        </p:spPr>
      </p:pic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BA4215D1-2805-416C-82BD-020A5706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172" y="1204913"/>
            <a:ext cx="1557932" cy="2139866"/>
          </a:xfrm>
          <a:prstGeom prst="rect">
            <a:avLst/>
          </a:prstGeom>
        </p:spPr>
      </p:pic>
      <p:pic>
        <p:nvPicPr>
          <p:cNvPr id="8" name="Image 7" descr="Une image contenant texte, conteneur&#10;&#10;Description générée automatiquement">
            <a:extLst>
              <a:ext uri="{FF2B5EF4-FFF2-40B4-BE49-F238E27FC236}">
                <a16:creationId xmlns:a16="http://schemas.microsoft.com/office/drawing/2014/main" id="{EFCEBF5A-DD59-4428-93AA-73A76F0F3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314" y="1204913"/>
            <a:ext cx="2105279" cy="213986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109D44-1356-4350-8B7D-785C8BFA3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728" y="3801978"/>
            <a:ext cx="1375433" cy="2596817"/>
          </a:xfrm>
          <a:prstGeom prst="rect">
            <a:avLst/>
          </a:prstGeom>
        </p:spPr>
      </p:pic>
      <p:pic>
        <p:nvPicPr>
          <p:cNvPr id="12" name="Image 11" descr="Une image contenant texte, personne, orange&#10;&#10;Description générée automatiquement">
            <a:extLst>
              <a:ext uri="{FF2B5EF4-FFF2-40B4-BE49-F238E27FC236}">
                <a16:creationId xmlns:a16="http://schemas.microsoft.com/office/drawing/2014/main" id="{75F6E8BC-669C-44B0-A9FB-3E8AF6AE2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856" y="3860632"/>
            <a:ext cx="2389165" cy="25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509EDCC-345A-4D92-9F31-6A79B4F3B8A7}"/>
              </a:ext>
            </a:extLst>
          </p:cNvPr>
          <p:cNvSpPr txBox="1"/>
          <p:nvPr/>
        </p:nvSpPr>
        <p:spPr>
          <a:xfrm>
            <a:off x="254471" y="394692"/>
            <a:ext cx="7674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Ressources.</a:t>
            </a:r>
          </a:p>
          <a:p>
            <a:endParaRPr lang="fr-FR" b="1" u="sng" dirty="0"/>
          </a:p>
          <a:p>
            <a:r>
              <a:rPr lang="fr-FR" dirty="0">
                <a:hlinkClick r:id="rId2" action="ppaction://hlinkfile"/>
              </a:rPr>
              <a:t>Fiche synthèse de ressources pour l’école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3" action="ppaction://hlinkfile"/>
              </a:rPr>
              <a:t>Une programmation en EMC </a:t>
            </a:r>
            <a:r>
              <a:rPr lang="fr-FR" dirty="0"/>
              <a:t>organisée en 4 axes semblable aux C2 et C3.</a:t>
            </a:r>
          </a:p>
          <a:p>
            <a: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culture de la sensibilité</a:t>
            </a:r>
            <a:b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culture du droit et de la règle</a:t>
            </a:r>
            <a:b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culture du jugement</a:t>
            </a:r>
            <a:b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culture de l’engagement.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Lumni</a:t>
            </a:r>
            <a:r>
              <a:rPr lang="fr-FR" dirty="0"/>
              <a:t> (vidéo) </a:t>
            </a:r>
          </a:p>
          <a:p>
            <a:r>
              <a:rPr lang="fr-FR" dirty="0">
                <a:hlinkClick r:id="rId4"/>
              </a:rPr>
              <a:t>https://www.lumni.fr/dossier/harcelement-a-l-ecole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Non au harcèlement </a:t>
            </a:r>
          </a:p>
          <a:p>
            <a:r>
              <a:rPr lang="fr-FR" dirty="0">
                <a:hlinkClick r:id="rId5"/>
              </a:rPr>
              <a:t>https://www.nonauharcelement.education.gouv.fr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Vinz et Lou</a:t>
            </a:r>
          </a:p>
          <a:p>
            <a:r>
              <a:rPr lang="fr-FR" dirty="0">
                <a:hlinkClick r:id="rId6"/>
              </a:rPr>
              <a:t>https://www.vinzetlou.net/fr</a:t>
            </a:r>
            <a:r>
              <a:rPr lang="fr-FR" dirty="0"/>
              <a:t> </a:t>
            </a:r>
          </a:p>
          <a:p>
            <a:r>
              <a:rPr lang="fr-FR" dirty="0"/>
              <a:t>…/…</a:t>
            </a:r>
          </a:p>
        </p:txBody>
      </p:sp>
    </p:spTree>
    <p:extLst>
      <p:ext uri="{BB962C8B-B14F-4D97-AF65-F5344CB8AC3E}">
        <p14:creationId xmlns:p14="http://schemas.microsoft.com/office/powerpoint/2010/main" val="36644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EF88B1B-CF57-8C49-A9D4-552F42096006}"/>
              </a:ext>
            </a:extLst>
          </p:cNvPr>
          <p:cNvSpPr txBox="1"/>
          <p:nvPr/>
        </p:nvSpPr>
        <p:spPr>
          <a:xfrm>
            <a:off x="281355" y="567193"/>
            <a:ext cx="886264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i="0" dirty="0">
                <a:solidFill>
                  <a:srgbClr val="1E1763"/>
                </a:solidFill>
                <a:effectLst/>
                <a:latin typeface="Effra" panose="02000506080000020004" pitchFamily="2" charset="77"/>
              </a:rPr>
              <a:t>Le harcèlement nuit gravement à la vie scolaire des écoles et des établissements</a:t>
            </a:r>
          </a:p>
          <a:p>
            <a:pPr algn="l"/>
            <a:endParaRPr lang="fr-FR" sz="2400" b="0" i="0" dirty="0">
              <a:solidFill>
                <a:srgbClr val="000000"/>
              </a:solidFill>
              <a:effectLst/>
              <a:latin typeface="Effra" panose="02000506080000020004" pitchFamily="2" charset="77"/>
            </a:endParaRPr>
          </a:p>
          <a:p>
            <a:pPr algn="l"/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Le harcèlement se définit comme une </a:t>
            </a:r>
            <a:r>
              <a:rPr lang="fr-FR" sz="2400" b="1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violence répétée 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qui peut être verbale, physique ou psychologique. 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pPr algn="l"/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Cette violence se retrouve aussi au sein de l’école : elle est le fait d’</a:t>
            </a:r>
            <a:r>
              <a:rPr lang="fr-FR" sz="2400" b="1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un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 ou de </a:t>
            </a:r>
            <a:r>
              <a:rPr lang="fr-FR" sz="2400" b="1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plusieurs élèves à l’encontre d’une victime qui ne peut se défendre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. 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pPr algn="l"/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Lorsqu’un enfant ou un adolescent est insulté, menacé, battu, bousculé ou reçoit des messages injurieux à répétition, on parle donc de harcèlement. </a:t>
            </a:r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95CE334E-6588-7B4B-B967-EB38C2C8B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0" y="6390781"/>
            <a:ext cx="1207477" cy="466426"/>
          </a:xfrm>
          <a:prstGeom prst="rect">
            <a:avLst/>
          </a:prstGeom>
          <a:solidFill>
            <a:srgbClr val="1E1763"/>
          </a:solidFill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9BE534-BB87-0148-A852-F117434E4622}"/>
              </a:ext>
            </a:extLst>
          </p:cNvPr>
          <p:cNvSpPr txBox="1">
            <a:spLocks/>
          </p:cNvSpPr>
          <p:nvPr/>
        </p:nvSpPr>
        <p:spPr>
          <a:xfrm>
            <a:off x="1207477" y="6386024"/>
            <a:ext cx="7936523" cy="471976"/>
          </a:xfrm>
          <a:prstGeom prst="rect">
            <a:avLst/>
          </a:prstGeom>
          <a:solidFill>
            <a:srgbClr val="1E176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EE74D"/>
                </a:solidFill>
                <a:latin typeface="Effra" panose="02000506080000020004" pitchFamily="2" charset="77"/>
              </a:rPr>
              <a:t>QU’EST-CE QUE LE HARCÈLEMENT 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E4F193-22D7-FC47-AD38-385A22A0F406}"/>
              </a:ext>
            </a:extLst>
          </p:cNvPr>
          <p:cNvSpPr txBox="1"/>
          <p:nvPr/>
        </p:nvSpPr>
        <p:spPr>
          <a:xfrm>
            <a:off x="2989382" y="6016692"/>
            <a:ext cx="8159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  <a:hlinkClick r:id="rId6"/>
              </a:rPr>
              <a:t>https://www.education.gouv.fr/lutte-contre-le-harcelement-l-ecole-289530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5C106B-7F33-4A1A-87A0-5B6DBC9311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21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75"/>
    </mc:Choice>
    <mc:Fallback>
      <p:transition spd="slow" advTm="8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EF88B1B-CF57-8C49-A9D4-552F42096006}"/>
              </a:ext>
            </a:extLst>
          </p:cNvPr>
          <p:cNvSpPr txBox="1"/>
          <p:nvPr/>
        </p:nvSpPr>
        <p:spPr>
          <a:xfrm>
            <a:off x="281355" y="174630"/>
            <a:ext cx="886264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Quelles sont les causes du harcèlement ?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pPr algn="l"/>
            <a:r>
              <a:rPr lang="fr-FR" sz="2800" i="1" dirty="0">
                <a:solidFill>
                  <a:srgbClr val="000000"/>
                </a:solidFill>
                <a:latin typeface="Effra" panose="02000506080000020004" pitchFamily="2" charset="77"/>
              </a:rPr>
              <a:t>Oublier certaines idées reçues.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Une des idées reçues est qu’un enfant se fait harceler à cause de sa différence.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Une autre idée reçue à propos de l'enfant harcelé, ce serait son  penchant à se poser lui-même en position de victime pour qu’on s’intéresse à lui. 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Enfin, un dernier à priori concerne les auteurs de harcèlement scolaire eux-mêmes : il peut être facile de mettre en cause l’éducation reçue.</a:t>
            </a:r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95CE334E-6588-7B4B-B967-EB38C2C8B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0" y="6390781"/>
            <a:ext cx="1207477" cy="466426"/>
          </a:xfrm>
          <a:prstGeom prst="rect">
            <a:avLst/>
          </a:prstGeom>
          <a:solidFill>
            <a:srgbClr val="1E1763"/>
          </a:solidFill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9BE534-BB87-0148-A852-F117434E4622}"/>
              </a:ext>
            </a:extLst>
          </p:cNvPr>
          <p:cNvSpPr txBox="1">
            <a:spLocks/>
          </p:cNvSpPr>
          <p:nvPr/>
        </p:nvSpPr>
        <p:spPr>
          <a:xfrm>
            <a:off x="1207477" y="6386024"/>
            <a:ext cx="7936523" cy="471976"/>
          </a:xfrm>
          <a:prstGeom prst="rect">
            <a:avLst/>
          </a:prstGeom>
          <a:solidFill>
            <a:srgbClr val="1E176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EE74D"/>
                </a:solidFill>
                <a:latin typeface="Effra" panose="02000506080000020004" pitchFamily="2" charset="77"/>
              </a:rPr>
              <a:t>QUELLES SONT LES CAUSES DU HARCELEMENT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8A933E-8E3A-7547-9852-070D91C8C6D8}"/>
              </a:ext>
            </a:extLst>
          </p:cNvPr>
          <p:cNvSpPr txBox="1"/>
          <p:nvPr/>
        </p:nvSpPr>
        <p:spPr>
          <a:xfrm>
            <a:off x="2989382" y="6016692"/>
            <a:ext cx="8159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  <a:hlinkClick r:id="rId6"/>
              </a:rPr>
              <a:t>https://www.education.gouv.fr/lutte-contre-le-harcelement-l-ecole-289530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37F169-0CF2-48DF-B39C-927884A9BB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82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91"/>
    </mc:Choice>
    <mc:Fallback>
      <p:transition spd="slow" advTm="11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EF88B1B-CF57-8C49-A9D4-552F42096006}"/>
              </a:ext>
            </a:extLst>
          </p:cNvPr>
          <p:cNvSpPr txBox="1"/>
          <p:nvPr/>
        </p:nvSpPr>
        <p:spPr>
          <a:xfrm>
            <a:off x="281355" y="174630"/>
            <a:ext cx="886264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Quelles sont les causes du harcèlement ?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pPr algn="l"/>
            <a:r>
              <a:rPr lang="fr-FR" sz="2800" i="1" dirty="0">
                <a:solidFill>
                  <a:srgbClr val="000000"/>
                </a:solidFill>
                <a:latin typeface="Effra" panose="02000506080000020004" pitchFamily="2" charset="77"/>
              </a:rPr>
              <a:t>Comprendre la mécanique du harcèlement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Il n’existe pas forcément de profil type du harcelé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Du côté du harceleur, le syndrome de popularité (d’après </a:t>
            </a:r>
            <a:r>
              <a:rPr lang="fr-FR" sz="2400" i="1" dirty="0">
                <a:solidFill>
                  <a:srgbClr val="000000"/>
                </a:solidFill>
                <a:latin typeface="Effra" panose="02000506080000020004" pitchFamily="2" charset="77"/>
              </a:rPr>
              <a:t>Emmanuelle Piquet</a:t>
            </a:r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)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95CE334E-6588-7B4B-B967-EB38C2C8B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0" y="6390781"/>
            <a:ext cx="1207477" cy="466426"/>
          </a:xfrm>
          <a:prstGeom prst="rect">
            <a:avLst/>
          </a:prstGeom>
          <a:solidFill>
            <a:srgbClr val="1E1763"/>
          </a:solidFill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9BE534-BB87-0148-A852-F117434E4622}"/>
              </a:ext>
            </a:extLst>
          </p:cNvPr>
          <p:cNvSpPr txBox="1">
            <a:spLocks/>
          </p:cNvSpPr>
          <p:nvPr/>
        </p:nvSpPr>
        <p:spPr>
          <a:xfrm>
            <a:off x="1207477" y="6386024"/>
            <a:ext cx="7936523" cy="471976"/>
          </a:xfrm>
          <a:prstGeom prst="rect">
            <a:avLst/>
          </a:prstGeom>
          <a:solidFill>
            <a:srgbClr val="1E176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EE74D"/>
                </a:solidFill>
                <a:latin typeface="Effra" panose="02000506080000020004" pitchFamily="2" charset="77"/>
              </a:rPr>
              <a:t>QUELLES SONT LES CAUSES DU HARCELEMENT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8A933E-8E3A-7547-9852-070D91C8C6D8}"/>
              </a:ext>
            </a:extLst>
          </p:cNvPr>
          <p:cNvSpPr txBox="1"/>
          <p:nvPr/>
        </p:nvSpPr>
        <p:spPr>
          <a:xfrm>
            <a:off x="2989382" y="6016692"/>
            <a:ext cx="8159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  <a:hlinkClick r:id="rId6"/>
              </a:rPr>
              <a:t>https://www.education.gouv.fr/lutte-contre-le-harcelement-l-ecole-289530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</a:rPr>
              <a:t>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BF489ED-01BF-46C3-B1D0-4CA6C954CC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08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07"/>
    </mc:Choice>
    <mc:Fallback>
      <p:transition spd="slow" advTm="16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EF88B1B-CF57-8C49-A9D4-552F42096006}"/>
              </a:ext>
            </a:extLst>
          </p:cNvPr>
          <p:cNvSpPr txBox="1"/>
          <p:nvPr/>
        </p:nvSpPr>
        <p:spPr>
          <a:xfrm>
            <a:off x="281355" y="174630"/>
            <a:ext cx="8862645" cy="93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Quelles sont les causes du harcèlement ?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pPr algn="l"/>
            <a:r>
              <a:rPr lang="fr-FR" sz="2800" i="1" dirty="0">
                <a:solidFill>
                  <a:srgbClr val="000000"/>
                </a:solidFill>
                <a:latin typeface="Effra" panose="02000506080000020004" pitchFamily="2" charset="77"/>
              </a:rPr>
              <a:t>Comprendre la mécanique du harcèlement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pPr fontAlgn="base"/>
            <a:r>
              <a:rPr lang="fr-FR" sz="2400" dirty="0"/>
              <a:t>Dans la plupart des cas l’enfant n’ose pas se confier à un adulte, pour différentes raisons :</a:t>
            </a:r>
          </a:p>
          <a:p>
            <a:pPr fontAlgn="base"/>
            <a:endParaRPr lang="fr-FR" sz="2400" dirty="0"/>
          </a:p>
          <a:p>
            <a:pPr fontAlgn="base"/>
            <a:r>
              <a:rPr lang="fr-FR" sz="2400" dirty="0"/>
              <a:t>Il peut avoir honte d’en parler,</a:t>
            </a:r>
          </a:p>
          <a:p>
            <a:pPr fontAlgn="base"/>
            <a:endParaRPr lang="fr-FR" sz="2400" dirty="0"/>
          </a:p>
          <a:p>
            <a:pPr lvl="0" fontAlgn="base"/>
            <a:r>
              <a:rPr lang="fr-FR" sz="2400" dirty="0"/>
              <a:t>ce qu’il a vécu réactive le souvenir,</a:t>
            </a:r>
          </a:p>
          <a:p>
            <a:pPr lvl="0" fontAlgn="base"/>
            <a:endParaRPr lang="fr-FR" sz="2400" dirty="0"/>
          </a:p>
          <a:p>
            <a:pPr lvl="0" fontAlgn="base"/>
            <a:r>
              <a:rPr lang="fr-FR" sz="2400" dirty="0"/>
              <a:t>il a peur de passer pour une « balance »,</a:t>
            </a:r>
          </a:p>
          <a:p>
            <a:pPr lvl="0" fontAlgn="base"/>
            <a:endParaRPr lang="fr-FR" sz="2400" dirty="0"/>
          </a:p>
          <a:p>
            <a:pPr lvl="0" fontAlgn="base"/>
            <a:r>
              <a:rPr lang="fr-FR" sz="2400" dirty="0"/>
              <a:t>il sait que l’aveu de son harcèlement pourra faire souffrir ses parents ou les personnes qui l’aiment.</a:t>
            </a:r>
            <a:endParaRPr lang="fr-FR" sz="32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32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32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32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32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32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32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95CE334E-6588-7B4B-B967-EB38C2C8B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0" y="6390781"/>
            <a:ext cx="1207477" cy="466426"/>
          </a:xfrm>
          <a:prstGeom prst="rect">
            <a:avLst/>
          </a:prstGeom>
          <a:solidFill>
            <a:srgbClr val="1E1763"/>
          </a:solidFill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9BE534-BB87-0148-A852-F117434E4622}"/>
              </a:ext>
            </a:extLst>
          </p:cNvPr>
          <p:cNvSpPr txBox="1">
            <a:spLocks/>
          </p:cNvSpPr>
          <p:nvPr/>
        </p:nvSpPr>
        <p:spPr>
          <a:xfrm>
            <a:off x="1207477" y="6386024"/>
            <a:ext cx="7936523" cy="471976"/>
          </a:xfrm>
          <a:prstGeom prst="rect">
            <a:avLst/>
          </a:prstGeom>
          <a:solidFill>
            <a:srgbClr val="1E176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EE74D"/>
                </a:solidFill>
                <a:latin typeface="Effra" panose="02000506080000020004" pitchFamily="2" charset="77"/>
              </a:rPr>
              <a:t>QUELLES SONT LES CAUSES DU HARCELEMENT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8A933E-8E3A-7547-9852-070D91C8C6D8}"/>
              </a:ext>
            </a:extLst>
          </p:cNvPr>
          <p:cNvSpPr txBox="1"/>
          <p:nvPr/>
        </p:nvSpPr>
        <p:spPr>
          <a:xfrm>
            <a:off x="2989382" y="6016692"/>
            <a:ext cx="8159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  <a:hlinkClick r:id="rId6"/>
              </a:rPr>
              <a:t>https://www.education.gouv.fr/lutte-contre-le-harcelement-l-ecole-289530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</a:rPr>
              <a:t>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B40302-D6C3-4537-A24A-31A689AB9E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97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56"/>
    </mc:Choice>
    <mc:Fallback>
      <p:transition spd="slow" advTm="5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72BC5F3F-C354-704D-9CA4-EFEB3B60E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3195093" y="296129"/>
            <a:ext cx="2753814" cy="106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CF2AA1-22E9-D14F-A36A-91DEC81BFC6A}"/>
              </a:ext>
            </a:extLst>
          </p:cNvPr>
          <p:cNvSpPr txBox="1"/>
          <p:nvPr/>
        </p:nvSpPr>
        <p:spPr>
          <a:xfrm>
            <a:off x="1178168" y="2696307"/>
            <a:ext cx="6787661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Effra" panose="02000506080000020004" pitchFamily="2" charset="77"/>
              </a:rPr>
              <a:t>Protocole de traitement des situations de 	harcèlement</a:t>
            </a:r>
          </a:p>
        </p:txBody>
      </p:sp>
    </p:spTree>
    <p:extLst>
      <p:ext uri="{BB962C8B-B14F-4D97-AF65-F5344CB8AC3E}">
        <p14:creationId xmlns:p14="http://schemas.microsoft.com/office/powerpoint/2010/main" val="354428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72BC5F3F-C354-704D-9CA4-EFEB3B60E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0" y="6390781"/>
            <a:ext cx="1207477" cy="466426"/>
          </a:xfrm>
          <a:prstGeom prst="rect">
            <a:avLst/>
          </a:prstGeom>
          <a:solidFill>
            <a:srgbClr val="1E1763"/>
          </a:solidFill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FAB8AF2-A29A-CD49-AD72-7C63B9B2D423}"/>
              </a:ext>
            </a:extLst>
          </p:cNvPr>
          <p:cNvSpPr txBox="1">
            <a:spLocks/>
          </p:cNvSpPr>
          <p:nvPr/>
        </p:nvSpPr>
        <p:spPr>
          <a:xfrm>
            <a:off x="1207477" y="6386024"/>
            <a:ext cx="7936523" cy="471976"/>
          </a:xfrm>
          <a:prstGeom prst="rect">
            <a:avLst/>
          </a:prstGeom>
          <a:solidFill>
            <a:srgbClr val="1E176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EE74D"/>
                </a:solidFill>
                <a:latin typeface="Effra" panose="02000506080000020004" pitchFamily="2" charset="77"/>
              </a:rPr>
              <a:t>PROTOCOLE DE TRAITEMENT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EF08A7-1344-1941-9552-1038B748C5D6}"/>
              </a:ext>
            </a:extLst>
          </p:cNvPr>
          <p:cNvSpPr txBox="1"/>
          <p:nvPr/>
        </p:nvSpPr>
        <p:spPr>
          <a:xfrm>
            <a:off x="3188679" y="234984"/>
            <a:ext cx="5826369" cy="532453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2600" b="1" dirty="0">
                <a:latin typeface="Effra" panose="02000506080000020004" pitchFamily="2" charset="77"/>
              </a:rPr>
              <a:t>Protocole de traitement des situations</a:t>
            </a:r>
          </a:p>
          <a:p>
            <a:endParaRPr lang="fr-FR" sz="2600" b="1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r>
              <a:rPr lang="fr-FR" sz="1600" dirty="0">
                <a:latin typeface="Effra" panose="02000506080000020004" pitchFamily="2" charset="77"/>
                <a:hlinkClick r:id="rId3"/>
              </a:rPr>
              <a:t>https://www.nonauharcelement.education.gouv.fr/</a:t>
            </a: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r>
              <a:rPr lang="fr-FR" sz="1600" dirty="0">
                <a:latin typeface="Effra" panose="02000506080000020004" pitchFamily="2" charset="77"/>
              </a:rPr>
              <a:t>Que Faire ?</a:t>
            </a: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r>
              <a:rPr lang="fr-FR" sz="1600" dirty="0">
                <a:latin typeface="Effra" panose="02000506080000020004" pitchFamily="2" charset="77"/>
              </a:rPr>
              <a:t>Je suis un professionnel </a:t>
            </a: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endParaRPr lang="fr-FR" sz="1600" dirty="0">
              <a:latin typeface="Effra" panose="02000506080000020004" pitchFamily="2" charset="77"/>
            </a:endParaRPr>
          </a:p>
          <a:p>
            <a:pPr marL="342900" indent="-342900">
              <a:buAutoNum type="arabicPeriod"/>
            </a:pPr>
            <a:r>
              <a:rPr lang="fr-FR" sz="1600" dirty="0">
                <a:latin typeface="Effra" panose="02000506080000020004" pitchFamily="2" charset="77"/>
              </a:rPr>
              <a:t>Télécharger le guide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0AD1FB-AA61-9F44-A97B-9D4EA3F27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53" y="1083133"/>
            <a:ext cx="2824885" cy="3997569"/>
          </a:xfrm>
          <a:prstGeom prst="rect">
            <a:avLst/>
          </a:prstGeom>
          <a:ln>
            <a:solidFill>
              <a:srgbClr val="1E1763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9F1344-E01F-49B9-8AE8-97BE77C60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397" y="1450113"/>
            <a:ext cx="3406223" cy="14095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01F04D-D2BF-480F-B6CF-C8E930CC0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397" y="3093650"/>
            <a:ext cx="1681397" cy="4286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9191A2-DEFD-4B5D-BFF1-06732438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726" y="3751012"/>
            <a:ext cx="1598658" cy="132969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D85219-3899-4E0D-AFD8-EBAC50562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399" y="5479039"/>
            <a:ext cx="4818189" cy="82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72BC5F3F-C354-704D-9CA4-EFEB3B60E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0" y="6390781"/>
            <a:ext cx="1207477" cy="466426"/>
          </a:xfrm>
          <a:prstGeom prst="rect">
            <a:avLst/>
          </a:prstGeom>
          <a:solidFill>
            <a:srgbClr val="1E1763"/>
          </a:solidFill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FAB8AF2-A29A-CD49-AD72-7C63B9B2D423}"/>
              </a:ext>
            </a:extLst>
          </p:cNvPr>
          <p:cNvSpPr txBox="1">
            <a:spLocks/>
          </p:cNvSpPr>
          <p:nvPr/>
        </p:nvSpPr>
        <p:spPr>
          <a:xfrm>
            <a:off x="1207477" y="6386024"/>
            <a:ext cx="7936523" cy="471976"/>
          </a:xfrm>
          <a:prstGeom prst="rect">
            <a:avLst/>
          </a:prstGeom>
          <a:solidFill>
            <a:srgbClr val="1E176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EE74D"/>
                </a:solidFill>
                <a:latin typeface="Effra" panose="02000506080000020004" pitchFamily="2" charset="77"/>
              </a:rPr>
              <a:t>PROTOCOLE DE TRAITEMENT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A568FB-24DF-5A44-A870-FC7CF97F997C}"/>
              </a:ext>
            </a:extLst>
          </p:cNvPr>
          <p:cNvSpPr/>
          <p:nvPr/>
        </p:nvSpPr>
        <p:spPr>
          <a:xfrm>
            <a:off x="4419600" y="81001"/>
            <a:ext cx="4724400" cy="739614"/>
          </a:xfrm>
          <a:prstGeom prst="rect">
            <a:avLst/>
          </a:prstGeom>
          <a:solidFill>
            <a:srgbClr val="FEE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8E34FD-53C2-A94E-BE29-6C21F257269C}"/>
              </a:ext>
            </a:extLst>
          </p:cNvPr>
          <p:cNvSpPr/>
          <p:nvPr/>
        </p:nvSpPr>
        <p:spPr>
          <a:xfrm>
            <a:off x="4419600" y="982429"/>
            <a:ext cx="4724400" cy="1713879"/>
          </a:xfrm>
          <a:prstGeom prst="rect">
            <a:avLst/>
          </a:prstGeom>
          <a:solidFill>
            <a:srgbClr val="FEE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57EA26-EB3C-3040-B789-FBDF4455606B}"/>
              </a:ext>
            </a:extLst>
          </p:cNvPr>
          <p:cNvSpPr/>
          <p:nvPr/>
        </p:nvSpPr>
        <p:spPr>
          <a:xfrm>
            <a:off x="4419600" y="2858122"/>
            <a:ext cx="4724400" cy="1303571"/>
          </a:xfrm>
          <a:prstGeom prst="rect">
            <a:avLst/>
          </a:prstGeom>
          <a:solidFill>
            <a:srgbClr val="FEE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013E36-7069-CE43-8A98-4326FC346E86}"/>
              </a:ext>
            </a:extLst>
          </p:cNvPr>
          <p:cNvSpPr/>
          <p:nvPr/>
        </p:nvSpPr>
        <p:spPr>
          <a:xfrm>
            <a:off x="4419600" y="4358677"/>
            <a:ext cx="4724400" cy="1022216"/>
          </a:xfrm>
          <a:prstGeom prst="rect">
            <a:avLst/>
          </a:prstGeom>
          <a:solidFill>
            <a:srgbClr val="FEE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C0F464-C87D-9440-B30E-58CF418DB3EF}"/>
              </a:ext>
            </a:extLst>
          </p:cNvPr>
          <p:cNvSpPr/>
          <p:nvPr/>
        </p:nvSpPr>
        <p:spPr>
          <a:xfrm>
            <a:off x="4419600" y="5590579"/>
            <a:ext cx="4724400" cy="679543"/>
          </a:xfrm>
          <a:prstGeom prst="rect">
            <a:avLst/>
          </a:prstGeom>
          <a:solidFill>
            <a:srgbClr val="FEE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3FE417-5941-5B4B-8EED-9BB9E5C5B158}"/>
              </a:ext>
            </a:extLst>
          </p:cNvPr>
          <p:cNvSpPr txBox="1"/>
          <p:nvPr/>
        </p:nvSpPr>
        <p:spPr>
          <a:xfrm>
            <a:off x="4419600" y="81001"/>
            <a:ext cx="4665784" cy="624786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Effra" panose="02000506080000020004" pitchFamily="2" charset="77"/>
              </a:rPr>
              <a:t>1 / Recueillir le témoignage de l’élève victime</a:t>
            </a:r>
          </a:p>
          <a:p>
            <a:endParaRPr lang="fr-FR" sz="2000" b="1" dirty="0">
              <a:latin typeface="Effra" panose="02000506080000020004" pitchFamily="2" charset="77"/>
            </a:endParaRPr>
          </a:p>
          <a:p>
            <a:r>
              <a:rPr lang="fr-FR" sz="2000" b="1" dirty="0">
                <a:latin typeface="Effra" panose="02000506080000020004" pitchFamily="2" charset="77"/>
              </a:rPr>
              <a:t>2 / Mener des entretiens: avec les témoins séparément, avec les auteurs présumés (sans dévoiler l’identité de la victime), avec les parents des victimes, des témoins et des auteurs</a:t>
            </a:r>
          </a:p>
          <a:p>
            <a:endParaRPr lang="fr-FR" sz="2000" b="1" dirty="0">
              <a:latin typeface="Effra" panose="02000506080000020004" pitchFamily="2" charset="77"/>
            </a:endParaRPr>
          </a:p>
          <a:p>
            <a:r>
              <a:rPr lang="fr-FR" sz="2000" b="1" dirty="0">
                <a:latin typeface="Effra" panose="02000506080000020004" pitchFamily="2" charset="77"/>
              </a:rPr>
              <a:t>3 / Décider des mesures de protection pour la victime et de la punition, sanction ou mesure de réparation pour les auteurs</a:t>
            </a:r>
          </a:p>
          <a:p>
            <a:endParaRPr lang="fr-FR" sz="2000" b="1" dirty="0">
              <a:latin typeface="Effra" panose="02000506080000020004" pitchFamily="2" charset="77"/>
            </a:endParaRPr>
          </a:p>
          <a:p>
            <a:r>
              <a:rPr lang="fr-FR" sz="2000" b="1" dirty="0">
                <a:latin typeface="Effra" panose="02000506080000020004" pitchFamily="2" charset="77"/>
              </a:rPr>
              <a:t>4 / Suivre la mise en œuvre des mesures prises et rencontrer l’élève victime et ses parents</a:t>
            </a:r>
          </a:p>
          <a:p>
            <a:endParaRPr lang="fr-FR" sz="2000" b="1" dirty="0">
              <a:latin typeface="Effra" panose="02000506080000020004" pitchFamily="2" charset="77"/>
            </a:endParaRPr>
          </a:p>
          <a:p>
            <a:r>
              <a:rPr lang="fr-FR" sz="2000" b="1" dirty="0">
                <a:latin typeface="Effra" panose="02000506080000020004" pitchFamily="2" charset="77"/>
              </a:rPr>
              <a:t>5 / Mener une action de sensibilisation au niveau des classes concernées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4AE143-DFF1-C346-A16D-56DBACB8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" y="152272"/>
            <a:ext cx="4323184" cy="61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0" grpId="0" animBg="1"/>
      <p:bldP spid="20" grpId="1" animBg="1"/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EF88B1B-CF57-8C49-A9D4-552F42096006}"/>
              </a:ext>
            </a:extLst>
          </p:cNvPr>
          <p:cNvSpPr txBox="1"/>
          <p:nvPr/>
        </p:nvSpPr>
        <p:spPr>
          <a:xfrm>
            <a:off x="281355" y="174630"/>
            <a:ext cx="886264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dirty="0">
                <a:solidFill>
                  <a:srgbClr val="000000"/>
                </a:solidFill>
                <a:effectLst/>
                <a:latin typeface="Effra" panose="02000506080000020004" pitchFamily="2" charset="77"/>
              </a:rPr>
              <a:t>Quelles sont les causes du harcèlement ?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pPr algn="l"/>
            <a:r>
              <a:rPr lang="fr-FR" sz="2800" i="1" dirty="0">
                <a:solidFill>
                  <a:srgbClr val="000000"/>
                </a:solidFill>
                <a:latin typeface="Effra" panose="02000506080000020004" pitchFamily="2" charset="77"/>
              </a:rPr>
              <a:t>Comment prévenir le harcèlement à l’école ?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Le site du MEN propose de pistes : « </a:t>
            </a:r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  <a:hlinkClick r:id="rId2"/>
              </a:rPr>
              <a:t>Non au harcèlement </a:t>
            </a:r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»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Le jeu des trois figures : Jeu créé par </a:t>
            </a:r>
            <a:r>
              <a:rPr lang="fr-FR" sz="2400" i="1" dirty="0">
                <a:solidFill>
                  <a:srgbClr val="000000"/>
                </a:solidFill>
                <a:latin typeface="Effra" panose="02000506080000020004" pitchFamily="2" charset="77"/>
              </a:rPr>
              <a:t>Serge Tisseron </a:t>
            </a:r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en 2007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  <a:hlinkClick r:id="rId3"/>
              </a:rPr>
              <a:t>https://youtu.be/C2MBHfapVho</a:t>
            </a:r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L’association « </a:t>
            </a:r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  <a:hlinkClick r:id="rId4"/>
              </a:rPr>
              <a:t>Marcel Ment </a:t>
            </a:r>
            <a:r>
              <a:rPr lang="fr-FR" sz="2400" dirty="0">
                <a:solidFill>
                  <a:srgbClr val="000000"/>
                </a:solidFill>
                <a:latin typeface="Effra" panose="02000506080000020004" pitchFamily="2" charset="77"/>
              </a:rPr>
              <a:t>»</a:t>
            </a: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  <a:p>
            <a:endParaRPr lang="fr-FR" sz="2400" dirty="0">
              <a:solidFill>
                <a:srgbClr val="000000"/>
              </a:solidFill>
              <a:latin typeface="Effra" panose="02000506080000020004" pitchFamily="2" charset="77"/>
            </a:endParaRPr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95CE334E-6588-7B4B-B967-EB38C2C8B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81" r="53733" b="57731"/>
          <a:stretch/>
        </p:blipFill>
        <p:spPr bwMode="auto">
          <a:xfrm>
            <a:off x="0" y="6390781"/>
            <a:ext cx="1207477" cy="466426"/>
          </a:xfrm>
          <a:prstGeom prst="rect">
            <a:avLst/>
          </a:prstGeom>
          <a:solidFill>
            <a:srgbClr val="1E1763"/>
          </a:solidFill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9BE534-BB87-0148-A852-F117434E4622}"/>
              </a:ext>
            </a:extLst>
          </p:cNvPr>
          <p:cNvSpPr txBox="1">
            <a:spLocks/>
          </p:cNvSpPr>
          <p:nvPr/>
        </p:nvSpPr>
        <p:spPr>
          <a:xfrm>
            <a:off x="1207477" y="6386024"/>
            <a:ext cx="7936523" cy="471976"/>
          </a:xfrm>
          <a:prstGeom prst="rect">
            <a:avLst/>
          </a:prstGeom>
          <a:solidFill>
            <a:srgbClr val="1E176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EE74D"/>
                </a:solidFill>
                <a:latin typeface="Effra" panose="02000506080000020004" pitchFamily="2" charset="77"/>
              </a:rPr>
              <a:t>QUELLES SONT LES CAUSES DU HARCELEMENT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8A933E-8E3A-7547-9852-070D91C8C6D8}"/>
              </a:ext>
            </a:extLst>
          </p:cNvPr>
          <p:cNvSpPr txBox="1"/>
          <p:nvPr/>
        </p:nvSpPr>
        <p:spPr>
          <a:xfrm>
            <a:off x="2989382" y="6016692"/>
            <a:ext cx="8159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  <a:hlinkClick r:id="rId6"/>
              </a:rPr>
              <a:t>https://www.education.gouv.fr/lutte-contre-le-harcelement-l-ecole-289530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ffra" panose="0200050608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5|9.8|2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0.4|38.4|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3|4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5.7|5.6|5.4|4.8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2522</TotalTime>
  <Words>652</Words>
  <Application>Microsoft Office PowerPoint</Application>
  <PresentationFormat>Affichage à l'écran (4:3)</PresentationFormat>
  <Paragraphs>128</Paragraphs>
  <Slides>11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Effra</vt:lpstr>
      <vt:lpstr>Times New Roman</vt:lpstr>
      <vt:lpstr>Thème Office</vt:lpstr>
      <vt:lpstr>MARDI 8 MARS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pHARe</dc:title>
  <dc:creator>Benj Pottié</dc:creator>
  <cp:lastModifiedBy>pierre depersin</cp:lastModifiedBy>
  <cp:revision>35</cp:revision>
  <cp:lastPrinted>2022-03-07T09:23:04Z</cp:lastPrinted>
  <dcterms:created xsi:type="dcterms:W3CDTF">2021-10-05T08:48:49Z</dcterms:created>
  <dcterms:modified xsi:type="dcterms:W3CDTF">2022-03-07T14:39:01Z</dcterms:modified>
</cp:coreProperties>
</file>