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40"/>
  </p:notesMasterIdLst>
  <p:handoutMasterIdLst>
    <p:handoutMasterId r:id="rId41"/>
  </p:handoutMasterIdLst>
  <p:sldIdLst>
    <p:sldId id="256" r:id="rId2"/>
    <p:sldId id="257" r:id="rId3"/>
    <p:sldId id="258" r:id="rId4"/>
    <p:sldId id="259" r:id="rId5"/>
    <p:sldId id="266" r:id="rId6"/>
    <p:sldId id="261" r:id="rId7"/>
    <p:sldId id="262" r:id="rId8"/>
    <p:sldId id="267" r:id="rId9"/>
    <p:sldId id="263" r:id="rId10"/>
    <p:sldId id="268" r:id="rId11"/>
    <p:sldId id="270" r:id="rId12"/>
    <p:sldId id="284" r:id="rId13"/>
    <p:sldId id="271" r:id="rId14"/>
    <p:sldId id="272" r:id="rId15"/>
    <p:sldId id="273" r:id="rId16"/>
    <p:sldId id="269" r:id="rId17"/>
    <p:sldId id="264" r:id="rId18"/>
    <p:sldId id="275" r:id="rId19"/>
    <p:sldId id="276" r:id="rId20"/>
    <p:sldId id="285" r:id="rId21"/>
    <p:sldId id="277" r:id="rId22"/>
    <p:sldId id="286" r:id="rId23"/>
    <p:sldId id="278" r:id="rId24"/>
    <p:sldId id="279" r:id="rId25"/>
    <p:sldId id="280" r:id="rId26"/>
    <p:sldId id="287" r:id="rId27"/>
    <p:sldId id="282" r:id="rId28"/>
    <p:sldId id="291" r:id="rId29"/>
    <p:sldId id="289" r:id="rId30"/>
    <p:sldId id="293" r:id="rId31"/>
    <p:sldId id="295" r:id="rId32"/>
    <p:sldId id="296" r:id="rId33"/>
    <p:sldId id="297" r:id="rId34"/>
    <p:sldId id="294" r:id="rId35"/>
    <p:sldId id="292" r:id="rId36"/>
    <p:sldId id="298" r:id="rId37"/>
    <p:sldId id="299" r:id="rId38"/>
    <p:sldId id="300" r:id="rId3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560" autoAdjust="0"/>
  </p:normalViewPr>
  <p:slideViewPr>
    <p:cSldViewPr snapToGrid="0">
      <p:cViewPr varScale="1">
        <p:scale>
          <a:sx n="59" d="100"/>
          <a:sy n="59"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9937B-3263-4DE3-9493-BC4CED5EDA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463D81-CCA6-414A-8012-BD0A7820B615}">
      <dgm:prSet/>
      <dgm:spPr/>
      <dgm:t>
        <a:bodyPr/>
        <a:lstStyle/>
        <a:p>
          <a:pPr>
            <a:lnSpc>
              <a:spcPct val="100000"/>
            </a:lnSpc>
          </a:pPr>
          <a:r>
            <a:rPr lang="fr-FR"/>
            <a:t>Définitions :</a:t>
          </a:r>
          <a:endParaRPr lang="en-US"/>
        </a:p>
      </dgm:t>
    </dgm:pt>
    <dgm:pt modelId="{C12884D2-C96C-4E8A-9589-64C9CED45BF0}" type="parTrans" cxnId="{B199BBE4-4025-472B-938A-93805B4699CB}">
      <dgm:prSet/>
      <dgm:spPr/>
      <dgm:t>
        <a:bodyPr/>
        <a:lstStyle/>
        <a:p>
          <a:endParaRPr lang="en-US"/>
        </a:p>
      </dgm:t>
    </dgm:pt>
    <dgm:pt modelId="{26A4B13F-F1C2-4AF7-A054-0915667B118D}" type="sibTrans" cxnId="{B199BBE4-4025-472B-938A-93805B4699CB}">
      <dgm:prSet/>
      <dgm:spPr/>
      <dgm:t>
        <a:bodyPr/>
        <a:lstStyle/>
        <a:p>
          <a:endParaRPr lang="en-US"/>
        </a:p>
      </dgm:t>
    </dgm:pt>
    <dgm:pt modelId="{20B8B5E7-A738-4992-8135-52974AE12F83}">
      <dgm:prSet/>
      <dgm:spPr/>
      <dgm:t>
        <a:bodyPr/>
        <a:lstStyle/>
        <a:p>
          <a:pPr>
            <a:lnSpc>
              <a:spcPct val="100000"/>
            </a:lnSpc>
          </a:pPr>
          <a:r>
            <a:rPr lang="fr-FR" dirty="0"/>
            <a:t>- </a:t>
          </a:r>
          <a:r>
            <a:rPr lang="fr-FR" b="1" u="sng" dirty="0"/>
            <a:t>La chronobiologie</a:t>
          </a:r>
          <a:r>
            <a:rPr lang="fr-FR" b="1" dirty="0"/>
            <a:t>  </a:t>
          </a:r>
          <a:r>
            <a:rPr lang="fr-FR" dirty="0"/>
            <a:t>est l’étude des rythmes biologiques et des variations physiologiques périodiques. Elle correspond à des périodes d’activation et de repos dont tout individu a besoin. Le sommeil en est l’un des aspects le plus reconnu et fondamental. </a:t>
          </a:r>
          <a:r>
            <a:rPr lang="fr-FR" i="1" dirty="0"/>
            <a:t>(Cf. Professeur Hubert Montagner)</a:t>
          </a:r>
          <a:endParaRPr lang="en-US" dirty="0"/>
        </a:p>
      </dgm:t>
    </dgm:pt>
    <dgm:pt modelId="{4AB3148F-A6CB-4122-8A0C-A0A2E524B3CC}" type="parTrans" cxnId="{1D2C0878-797E-42D0-8559-9B17D60FD26A}">
      <dgm:prSet/>
      <dgm:spPr/>
      <dgm:t>
        <a:bodyPr/>
        <a:lstStyle/>
        <a:p>
          <a:endParaRPr lang="en-US"/>
        </a:p>
      </dgm:t>
    </dgm:pt>
    <dgm:pt modelId="{7089F2D1-F66D-4BF7-98C8-799E837A6072}" type="sibTrans" cxnId="{1D2C0878-797E-42D0-8559-9B17D60FD26A}">
      <dgm:prSet/>
      <dgm:spPr/>
      <dgm:t>
        <a:bodyPr/>
        <a:lstStyle/>
        <a:p>
          <a:endParaRPr lang="en-US"/>
        </a:p>
      </dgm:t>
    </dgm:pt>
    <dgm:pt modelId="{EFBC25D9-B0F6-4E48-9F47-6C4662449DA7}">
      <dgm:prSet/>
      <dgm:spPr/>
      <dgm:t>
        <a:bodyPr/>
        <a:lstStyle/>
        <a:p>
          <a:pPr>
            <a:lnSpc>
              <a:spcPct val="100000"/>
            </a:lnSpc>
          </a:pPr>
          <a:r>
            <a:rPr lang="fr-FR" i="1"/>
            <a:t>- </a:t>
          </a:r>
          <a:r>
            <a:rPr lang="fr-FR" b="1" u="sng"/>
            <a:t>La chrono psychologie</a:t>
          </a:r>
          <a:r>
            <a:rPr lang="fr-FR"/>
            <a:t> est l’étude des rythmes des comportements et de l’activité intellectuelle. Les études en chrono psychologie scolaire de l’enfant (étude des niveaux de vigilance et de performance de l’enfant en milieu scolaire) montrent que l’activité intellectuelle des élèves fluctue au cours de la journée mais aussi au cours de la semaine.  </a:t>
          </a:r>
          <a:endParaRPr lang="en-US"/>
        </a:p>
      </dgm:t>
    </dgm:pt>
    <dgm:pt modelId="{D30A0E6D-3024-4556-B843-AC09DFEF2958}" type="parTrans" cxnId="{6D21189A-7A82-420F-8129-EC7CCB7AC28F}">
      <dgm:prSet/>
      <dgm:spPr/>
      <dgm:t>
        <a:bodyPr/>
        <a:lstStyle/>
        <a:p>
          <a:endParaRPr lang="en-US"/>
        </a:p>
      </dgm:t>
    </dgm:pt>
    <dgm:pt modelId="{22649D80-8FF9-4FB7-A3A8-E12B887A1296}" type="sibTrans" cxnId="{6D21189A-7A82-420F-8129-EC7CCB7AC28F}">
      <dgm:prSet/>
      <dgm:spPr/>
      <dgm:t>
        <a:bodyPr/>
        <a:lstStyle/>
        <a:p>
          <a:endParaRPr lang="en-US"/>
        </a:p>
      </dgm:t>
    </dgm:pt>
    <dgm:pt modelId="{854E0FF0-3110-48E1-AA66-0F6F52F7AB53}" type="pres">
      <dgm:prSet presAssocID="{50C9937B-3263-4DE3-9493-BC4CED5EDA98}" presName="root" presStyleCnt="0">
        <dgm:presLayoutVars>
          <dgm:dir/>
          <dgm:resizeHandles val="exact"/>
        </dgm:presLayoutVars>
      </dgm:prSet>
      <dgm:spPr/>
    </dgm:pt>
    <dgm:pt modelId="{D9431B30-D72F-439E-8A92-190301A16A57}" type="pres">
      <dgm:prSet presAssocID="{77463D81-CCA6-414A-8012-BD0A7820B615}" presName="compNode" presStyleCnt="0"/>
      <dgm:spPr/>
    </dgm:pt>
    <dgm:pt modelId="{FB7FD31E-058A-415B-8C7D-7F47F182CBF2}" type="pres">
      <dgm:prSet presAssocID="{77463D81-CCA6-414A-8012-BD0A7820B615}" presName="bgRect" presStyleLbl="bgShp" presStyleIdx="0" presStyleCnt="3"/>
      <dgm:spPr/>
    </dgm:pt>
    <dgm:pt modelId="{C714E996-2F13-4714-911A-9FE9E068C561}" type="pres">
      <dgm:prSet presAssocID="{77463D81-CCA6-414A-8012-BD0A7820B6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CEBE5844-2505-4C9F-A8C5-DB91283AF6E2}" type="pres">
      <dgm:prSet presAssocID="{77463D81-CCA6-414A-8012-BD0A7820B615}" presName="spaceRect" presStyleCnt="0"/>
      <dgm:spPr/>
    </dgm:pt>
    <dgm:pt modelId="{478309B3-9358-494C-8EF2-EB4BBFB5F57B}" type="pres">
      <dgm:prSet presAssocID="{77463D81-CCA6-414A-8012-BD0A7820B615}" presName="parTx" presStyleLbl="revTx" presStyleIdx="0" presStyleCnt="3">
        <dgm:presLayoutVars>
          <dgm:chMax val="0"/>
          <dgm:chPref val="0"/>
        </dgm:presLayoutVars>
      </dgm:prSet>
      <dgm:spPr/>
    </dgm:pt>
    <dgm:pt modelId="{D6FB9AA5-C9A8-48D5-A38C-FF01B5819B38}" type="pres">
      <dgm:prSet presAssocID="{26A4B13F-F1C2-4AF7-A054-0915667B118D}" presName="sibTrans" presStyleCnt="0"/>
      <dgm:spPr/>
    </dgm:pt>
    <dgm:pt modelId="{9D4293DD-B131-4255-85F6-3F278E7FF155}" type="pres">
      <dgm:prSet presAssocID="{20B8B5E7-A738-4992-8135-52974AE12F83}" presName="compNode" presStyleCnt="0"/>
      <dgm:spPr/>
    </dgm:pt>
    <dgm:pt modelId="{6687C6BF-6A11-4FB9-B26D-70B53304DDC7}" type="pres">
      <dgm:prSet presAssocID="{20B8B5E7-A738-4992-8135-52974AE12F83}" presName="bgRect" presStyleLbl="bgShp" presStyleIdx="1" presStyleCnt="3"/>
      <dgm:spPr/>
    </dgm:pt>
    <dgm:pt modelId="{18CB8D1F-6CCE-4FEC-AB61-A22C2E95B9CF}" type="pres">
      <dgm:prSet presAssocID="{20B8B5E7-A738-4992-8135-52974AE12F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0A5C8D49-BD79-4F59-AD5E-898583A8E744}" type="pres">
      <dgm:prSet presAssocID="{20B8B5E7-A738-4992-8135-52974AE12F83}" presName="spaceRect" presStyleCnt="0"/>
      <dgm:spPr/>
    </dgm:pt>
    <dgm:pt modelId="{EC1CB0DD-0870-44B0-BD92-86930D788581}" type="pres">
      <dgm:prSet presAssocID="{20B8B5E7-A738-4992-8135-52974AE12F83}" presName="parTx" presStyleLbl="revTx" presStyleIdx="1" presStyleCnt="3">
        <dgm:presLayoutVars>
          <dgm:chMax val="0"/>
          <dgm:chPref val="0"/>
        </dgm:presLayoutVars>
      </dgm:prSet>
      <dgm:spPr/>
    </dgm:pt>
    <dgm:pt modelId="{5DD3EEEA-5DEB-4D01-B1EC-FFA21EA9856E}" type="pres">
      <dgm:prSet presAssocID="{7089F2D1-F66D-4BF7-98C8-799E837A6072}" presName="sibTrans" presStyleCnt="0"/>
      <dgm:spPr/>
    </dgm:pt>
    <dgm:pt modelId="{C6C5F9C3-B24C-4F04-9980-3DE2E5B0E7E7}" type="pres">
      <dgm:prSet presAssocID="{EFBC25D9-B0F6-4E48-9F47-6C4662449DA7}" presName="compNode" presStyleCnt="0"/>
      <dgm:spPr/>
    </dgm:pt>
    <dgm:pt modelId="{E8AA5C79-A262-48EA-B32C-39658B49C197}" type="pres">
      <dgm:prSet presAssocID="{EFBC25D9-B0F6-4E48-9F47-6C4662449DA7}" presName="bgRect" presStyleLbl="bgShp" presStyleIdx="2" presStyleCnt="3"/>
      <dgm:spPr/>
    </dgm:pt>
    <dgm:pt modelId="{F90473E7-3762-43B9-A944-1FCBD4937259}" type="pres">
      <dgm:prSet presAssocID="{EFBC25D9-B0F6-4E48-9F47-6C4662449D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ACA2BA8-A129-4596-8C1A-2552944143E0}" type="pres">
      <dgm:prSet presAssocID="{EFBC25D9-B0F6-4E48-9F47-6C4662449DA7}" presName="spaceRect" presStyleCnt="0"/>
      <dgm:spPr/>
    </dgm:pt>
    <dgm:pt modelId="{C559347E-0247-46CE-AB1D-317D20AF6696}" type="pres">
      <dgm:prSet presAssocID="{EFBC25D9-B0F6-4E48-9F47-6C4662449DA7}" presName="parTx" presStyleLbl="revTx" presStyleIdx="2" presStyleCnt="3">
        <dgm:presLayoutVars>
          <dgm:chMax val="0"/>
          <dgm:chPref val="0"/>
        </dgm:presLayoutVars>
      </dgm:prSet>
      <dgm:spPr/>
    </dgm:pt>
  </dgm:ptLst>
  <dgm:cxnLst>
    <dgm:cxn modelId="{FB62B266-196D-4F8E-879C-024338A6D673}" type="presOf" srcId="{20B8B5E7-A738-4992-8135-52974AE12F83}" destId="{EC1CB0DD-0870-44B0-BD92-86930D788581}" srcOrd="0" destOrd="0" presId="urn:microsoft.com/office/officeart/2018/2/layout/IconVerticalSolidList"/>
    <dgm:cxn modelId="{A04E704F-5F4A-42C4-975E-756A070ED319}" type="presOf" srcId="{77463D81-CCA6-414A-8012-BD0A7820B615}" destId="{478309B3-9358-494C-8EF2-EB4BBFB5F57B}" srcOrd="0" destOrd="0" presId="urn:microsoft.com/office/officeart/2018/2/layout/IconVerticalSolidList"/>
    <dgm:cxn modelId="{1D2C0878-797E-42D0-8559-9B17D60FD26A}" srcId="{50C9937B-3263-4DE3-9493-BC4CED5EDA98}" destId="{20B8B5E7-A738-4992-8135-52974AE12F83}" srcOrd="1" destOrd="0" parTransId="{4AB3148F-A6CB-4122-8A0C-A0A2E524B3CC}" sibTransId="{7089F2D1-F66D-4BF7-98C8-799E837A6072}"/>
    <dgm:cxn modelId="{6D21189A-7A82-420F-8129-EC7CCB7AC28F}" srcId="{50C9937B-3263-4DE3-9493-BC4CED5EDA98}" destId="{EFBC25D9-B0F6-4E48-9F47-6C4662449DA7}" srcOrd="2" destOrd="0" parTransId="{D30A0E6D-3024-4556-B843-AC09DFEF2958}" sibTransId="{22649D80-8FF9-4FB7-A3A8-E12B887A1296}"/>
    <dgm:cxn modelId="{D178119F-2E06-4742-AE80-7F405F19AB49}" type="presOf" srcId="{50C9937B-3263-4DE3-9493-BC4CED5EDA98}" destId="{854E0FF0-3110-48E1-AA66-0F6F52F7AB53}" srcOrd="0" destOrd="0" presId="urn:microsoft.com/office/officeart/2018/2/layout/IconVerticalSolidList"/>
    <dgm:cxn modelId="{B199BBE4-4025-472B-938A-93805B4699CB}" srcId="{50C9937B-3263-4DE3-9493-BC4CED5EDA98}" destId="{77463D81-CCA6-414A-8012-BD0A7820B615}" srcOrd="0" destOrd="0" parTransId="{C12884D2-C96C-4E8A-9589-64C9CED45BF0}" sibTransId="{26A4B13F-F1C2-4AF7-A054-0915667B118D}"/>
    <dgm:cxn modelId="{481749E5-FA29-4B27-84C1-9578F80F75A7}" type="presOf" srcId="{EFBC25D9-B0F6-4E48-9F47-6C4662449DA7}" destId="{C559347E-0247-46CE-AB1D-317D20AF6696}" srcOrd="0" destOrd="0" presId="urn:microsoft.com/office/officeart/2018/2/layout/IconVerticalSolidList"/>
    <dgm:cxn modelId="{6B006425-C082-4B1E-9BA2-7099EC27E2DC}" type="presParOf" srcId="{854E0FF0-3110-48E1-AA66-0F6F52F7AB53}" destId="{D9431B30-D72F-439E-8A92-190301A16A57}" srcOrd="0" destOrd="0" presId="urn:microsoft.com/office/officeart/2018/2/layout/IconVerticalSolidList"/>
    <dgm:cxn modelId="{818EECF1-3BDB-453A-A376-0856F2D46248}" type="presParOf" srcId="{D9431B30-D72F-439E-8A92-190301A16A57}" destId="{FB7FD31E-058A-415B-8C7D-7F47F182CBF2}" srcOrd="0" destOrd="0" presId="urn:microsoft.com/office/officeart/2018/2/layout/IconVerticalSolidList"/>
    <dgm:cxn modelId="{A48E938F-5D72-4FF6-8ECD-878D3B3EA52E}" type="presParOf" srcId="{D9431B30-D72F-439E-8A92-190301A16A57}" destId="{C714E996-2F13-4714-911A-9FE9E068C561}" srcOrd="1" destOrd="0" presId="urn:microsoft.com/office/officeart/2018/2/layout/IconVerticalSolidList"/>
    <dgm:cxn modelId="{B85FBA1F-3B8B-4B28-8495-8D6FEADC0D47}" type="presParOf" srcId="{D9431B30-D72F-439E-8A92-190301A16A57}" destId="{CEBE5844-2505-4C9F-A8C5-DB91283AF6E2}" srcOrd="2" destOrd="0" presId="urn:microsoft.com/office/officeart/2018/2/layout/IconVerticalSolidList"/>
    <dgm:cxn modelId="{A793CC13-BDFA-462A-8A40-F9CA61741BE1}" type="presParOf" srcId="{D9431B30-D72F-439E-8A92-190301A16A57}" destId="{478309B3-9358-494C-8EF2-EB4BBFB5F57B}" srcOrd="3" destOrd="0" presId="urn:microsoft.com/office/officeart/2018/2/layout/IconVerticalSolidList"/>
    <dgm:cxn modelId="{FFE4A361-96C5-4D35-BF73-53B8C382CB7E}" type="presParOf" srcId="{854E0FF0-3110-48E1-AA66-0F6F52F7AB53}" destId="{D6FB9AA5-C9A8-48D5-A38C-FF01B5819B38}" srcOrd="1" destOrd="0" presId="urn:microsoft.com/office/officeart/2018/2/layout/IconVerticalSolidList"/>
    <dgm:cxn modelId="{34993CCB-DD67-40D5-BF64-EF34423B861B}" type="presParOf" srcId="{854E0FF0-3110-48E1-AA66-0F6F52F7AB53}" destId="{9D4293DD-B131-4255-85F6-3F278E7FF155}" srcOrd="2" destOrd="0" presId="urn:microsoft.com/office/officeart/2018/2/layout/IconVerticalSolidList"/>
    <dgm:cxn modelId="{63F31E78-CD63-4072-AFBD-D683511901AC}" type="presParOf" srcId="{9D4293DD-B131-4255-85F6-3F278E7FF155}" destId="{6687C6BF-6A11-4FB9-B26D-70B53304DDC7}" srcOrd="0" destOrd="0" presId="urn:microsoft.com/office/officeart/2018/2/layout/IconVerticalSolidList"/>
    <dgm:cxn modelId="{CB97A984-84A0-4819-9CED-33EF2861503B}" type="presParOf" srcId="{9D4293DD-B131-4255-85F6-3F278E7FF155}" destId="{18CB8D1F-6CCE-4FEC-AB61-A22C2E95B9CF}" srcOrd="1" destOrd="0" presId="urn:microsoft.com/office/officeart/2018/2/layout/IconVerticalSolidList"/>
    <dgm:cxn modelId="{529ACC2C-DD77-4F0F-AAA6-F1768B19D25C}" type="presParOf" srcId="{9D4293DD-B131-4255-85F6-3F278E7FF155}" destId="{0A5C8D49-BD79-4F59-AD5E-898583A8E744}" srcOrd="2" destOrd="0" presId="urn:microsoft.com/office/officeart/2018/2/layout/IconVerticalSolidList"/>
    <dgm:cxn modelId="{9D65A555-CFE1-4818-869C-F41B973054C5}" type="presParOf" srcId="{9D4293DD-B131-4255-85F6-3F278E7FF155}" destId="{EC1CB0DD-0870-44B0-BD92-86930D788581}" srcOrd="3" destOrd="0" presId="urn:microsoft.com/office/officeart/2018/2/layout/IconVerticalSolidList"/>
    <dgm:cxn modelId="{0F473225-B323-4480-A35F-0D573D7D1AA9}" type="presParOf" srcId="{854E0FF0-3110-48E1-AA66-0F6F52F7AB53}" destId="{5DD3EEEA-5DEB-4D01-B1EC-FFA21EA9856E}" srcOrd="3" destOrd="0" presId="urn:microsoft.com/office/officeart/2018/2/layout/IconVerticalSolidList"/>
    <dgm:cxn modelId="{AE750906-605E-42C7-BA2A-6B1708C8A483}" type="presParOf" srcId="{854E0FF0-3110-48E1-AA66-0F6F52F7AB53}" destId="{C6C5F9C3-B24C-4F04-9980-3DE2E5B0E7E7}" srcOrd="4" destOrd="0" presId="urn:microsoft.com/office/officeart/2018/2/layout/IconVerticalSolidList"/>
    <dgm:cxn modelId="{6BE0C707-7B06-497D-A94F-BDDFAA2D7BDA}" type="presParOf" srcId="{C6C5F9C3-B24C-4F04-9980-3DE2E5B0E7E7}" destId="{E8AA5C79-A262-48EA-B32C-39658B49C197}" srcOrd="0" destOrd="0" presId="urn:microsoft.com/office/officeart/2018/2/layout/IconVerticalSolidList"/>
    <dgm:cxn modelId="{E3F0DB79-42E4-488F-B960-C191E641FC81}" type="presParOf" srcId="{C6C5F9C3-B24C-4F04-9980-3DE2E5B0E7E7}" destId="{F90473E7-3762-43B9-A944-1FCBD4937259}" srcOrd="1" destOrd="0" presId="urn:microsoft.com/office/officeart/2018/2/layout/IconVerticalSolidList"/>
    <dgm:cxn modelId="{C2260D93-C704-4880-B3FD-F872F30D7C73}" type="presParOf" srcId="{C6C5F9C3-B24C-4F04-9980-3DE2E5B0E7E7}" destId="{EACA2BA8-A129-4596-8C1A-2552944143E0}" srcOrd="2" destOrd="0" presId="urn:microsoft.com/office/officeart/2018/2/layout/IconVerticalSolidList"/>
    <dgm:cxn modelId="{AC39C6AB-E4BD-4920-92E1-6DCA216828CC}" type="presParOf" srcId="{C6C5F9C3-B24C-4F04-9980-3DE2E5B0E7E7}" destId="{C559347E-0247-46CE-AB1D-317D20AF66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FD31E-058A-415B-8C7D-7F47F182CBF2}">
      <dsp:nvSpPr>
        <dsp:cNvPr id="0" name=""/>
        <dsp:cNvSpPr/>
      </dsp:nvSpPr>
      <dsp:spPr>
        <a:xfrm>
          <a:off x="0" y="758"/>
          <a:ext cx="8719073" cy="1773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4E996-2F13-4714-911A-9FE9E068C561}">
      <dsp:nvSpPr>
        <dsp:cNvPr id="0" name=""/>
        <dsp:cNvSpPr/>
      </dsp:nvSpPr>
      <dsp:spPr>
        <a:xfrm>
          <a:off x="536567" y="399857"/>
          <a:ext cx="975576" cy="975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8309B3-9358-494C-8EF2-EB4BBFB5F57B}">
      <dsp:nvSpPr>
        <dsp:cNvPr id="0" name=""/>
        <dsp:cNvSpPr/>
      </dsp:nvSpPr>
      <dsp:spPr>
        <a:xfrm>
          <a:off x="2048711" y="758"/>
          <a:ext cx="6670361" cy="1773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25" tIns="187725" rIns="187725" bIns="187725" numCol="1" spcCol="1270" anchor="ctr" anchorCtr="0">
          <a:noAutofit/>
        </a:bodyPr>
        <a:lstStyle/>
        <a:p>
          <a:pPr marL="0" lvl="0" indent="0" algn="l" defTabSz="711200">
            <a:lnSpc>
              <a:spcPct val="100000"/>
            </a:lnSpc>
            <a:spcBef>
              <a:spcPct val="0"/>
            </a:spcBef>
            <a:spcAft>
              <a:spcPct val="35000"/>
            </a:spcAft>
            <a:buNone/>
          </a:pPr>
          <a:r>
            <a:rPr lang="fr-FR" sz="1600" kern="1200"/>
            <a:t>Définitions :</a:t>
          </a:r>
          <a:endParaRPr lang="en-US" sz="1600" kern="1200"/>
        </a:p>
      </dsp:txBody>
      <dsp:txXfrm>
        <a:off x="2048711" y="758"/>
        <a:ext cx="6670361" cy="1773775"/>
      </dsp:txXfrm>
    </dsp:sp>
    <dsp:sp modelId="{6687C6BF-6A11-4FB9-B26D-70B53304DDC7}">
      <dsp:nvSpPr>
        <dsp:cNvPr id="0" name=""/>
        <dsp:cNvSpPr/>
      </dsp:nvSpPr>
      <dsp:spPr>
        <a:xfrm>
          <a:off x="0" y="2217978"/>
          <a:ext cx="8719073" cy="1773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B8D1F-6CCE-4FEC-AB61-A22C2E95B9CF}">
      <dsp:nvSpPr>
        <dsp:cNvPr id="0" name=""/>
        <dsp:cNvSpPr/>
      </dsp:nvSpPr>
      <dsp:spPr>
        <a:xfrm>
          <a:off x="536567" y="2617077"/>
          <a:ext cx="975576" cy="975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1CB0DD-0870-44B0-BD92-86930D788581}">
      <dsp:nvSpPr>
        <dsp:cNvPr id="0" name=""/>
        <dsp:cNvSpPr/>
      </dsp:nvSpPr>
      <dsp:spPr>
        <a:xfrm>
          <a:off x="2048711" y="2217978"/>
          <a:ext cx="6670361" cy="1773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25" tIns="187725" rIns="187725" bIns="187725" numCol="1" spcCol="1270" anchor="ctr" anchorCtr="0">
          <a:noAutofit/>
        </a:bodyPr>
        <a:lstStyle/>
        <a:p>
          <a:pPr marL="0" lvl="0" indent="0" algn="l" defTabSz="711200">
            <a:lnSpc>
              <a:spcPct val="100000"/>
            </a:lnSpc>
            <a:spcBef>
              <a:spcPct val="0"/>
            </a:spcBef>
            <a:spcAft>
              <a:spcPct val="35000"/>
            </a:spcAft>
            <a:buNone/>
          </a:pPr>
          <a:r>
            <a:rPr lang="fr-FR" sz="1600" kern="1200" dirty="0"/>
            <a:t>- </a:t>
          </a:r>
          <a:r>
            <a:rPr lang="fr-FR" sz="1600" b="1" u="sng" kern="1200" dirty="0"/>
            <a:t>La chronobiologie</a:t>
          </a:r>
          <a:r>
            <a:rPr lang="fr-FR" sz="1600" b="1" kern="1200" dirty="0"/>
            <a:t>  </a:t>
          </a:r>
          <a:r>
            <a:rPr lang="fr-FR" sz="1600" kern="1200" dirty="0"/>
            <a:t>est l’étude des rythmes biologiques et des variations physiologiques périodiques. Elle correspond à des périodes d’activation et de repos dont tout individu a besoin. Le sommeil en est l’un des aspects le plus reconnu et fondamental. </a:t>
          </a:r>
          <a:r>
            <a:rPr lang="fr-FR" sz="1600" i="1" kern="1200" dirty="0"/>
            <a:t>(Cf. Professeur Hubert Montagner)</a:t>
          </a:r>
          <a:endParaRPr lang="en-US" sz="1600" kern="1200" dirty="0"/>
        </a:p>
      </dsp:txBody>
      <dsp:txXfrm>
        <a:off x="2048711" y="2217978"/>
        <a:ext cx="6670361" cy="1773775"/>
      </dsp:txXfrm>
    </dsp:sp>
    <dsp:sp modelId="{E8AA5C79-A262-48EA-B32C-39658B49C197}">
      <dsp:nvSpPr>
        <dsp:cNvPr id="0" name=""/>
        <dsp:cNvSpPr/>
      </dsp:nvSpPr>
      <dsp:spPr>
        <a:xfrm>
          <a:off x="0" y="4435197"/>
          <a:ext cx="8719073" cy="1773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473E7-3762-43B9-A944-1FCBD4937259}">
      <dsp:nvSpPr>
        <dsp:cNvPr id="0" name=""/>
        <dsp:cNvSpPr/>
      </dsp:nvSpPr>
      <dsp:spPr>
        <a:xfrm>
          <a:off x="536567" y="4834297"/>
          <a:ext cx="975576" cy="975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59347E-0247-46CE-AB1D-317D20AF6696}">
      <dsp:nvSpPr>
        <dsp:cNvPr id="0" name=""/>
        <dsp:cNvSpPr/>
      </dsp:nvSpPr>
      <dsp:spPr>
        <a:xfrm>
          <a:off x="2048711" y="4435197"/>
          <a:ext cx="6670361" cy="1773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25" tIns="187725" rIns="187725" bIns="187725" numCol="1" spcCol="1270" anchor="ctr" anchorCtr="0">
          <a:noAutofit/>
        </a:bodyPr>
        <a:lstStyle/>
        <a:p>
          <a:pPr marL="0" lvl="0" indent="0" algn="l" defTabSz="711200">
            <a:lnSpc>
              <a:spcPct val="100000"/>
            </a:lnSpc>
            <a:spcBef>
              <a:spcPct val="0"/>
            </a:spcBef>
            <a:spcAft>
              <a:spcPct val="35000"/>
            </a:spcAft>
            <a:buNone/>
          </a:pPr>
          <a:r>
            <a:rPr lang="fr-FR" sz="1600" i="1" kern="1200"/>
            <a:t>- </a:t>
          </a:r>
          <a:r>
            <a:rPr lang="fr-FR" sz="1600" b="1" u="sng" kern="1200"/>
            <a:t>La chrono psychologie</a:t>
          </a:r>
          <a:r>
            <a:rPr lang="fr-FR" sz="1600" kern="1200"/>
            <a:t> est l’étude des rythmes des comportements et de l’activité intellectuelle. Les études en chrono psychologie scolaire de l’enfant (étude des niveaux de vigilance et de performance de l’enfant en milieu scolaire) montrent que l’activité intellectuelle des élèves fluctue au cours de la journée mais aussi au cours de la semaine.  </a:t>
          </a:r>
          <a:endParaRPr lang="en-US" sz="1600" kern="1200"/>
        </a:p>
      </dsp:txBody>
      <dsp:txXfrm>
        <a:off x="2048711" y="4435197"/>
        <a:ext cx="6670361" cy="17737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A29E388-2FC3-4DE9-B3B4-160C356138E5}" type="datetimeFigureOut">
              <a:rPr lang="fr-FR" smtClean="0"/>
              <a:t>18/09/2019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358249-E276-4F4D-BA81-82E43E7F4683}" type="slidenum">
              <a:rPr lang="fr-FR" smtClean="0"/>
              <a:t>‹N°›</a:t>
            </a:fld>
            <a:endParaRPr lang="fr-FR"/>
          </a:p>
        </p:txBody>
      </p:sp>
    </p:spTree>
    <p:extLst>
      <p:ext uri="{BB962C8B-B14F-4D97-AF65-F5344CB8AC3E}">
        <p14:creationId xmlns:p14="http://schemas.microsoft.com/office/powerpoint/2010/main" val="67318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51CB0A8-63DA-46F9-91B3-31C8ED4BC27A}" type="datetimeFigureOut">
              <a:rPr lang="fr-FR" smtClean="0"/>
              <a:t>18/09/2019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D1BC84-8759-4BF7-85DD-8D169C54DE62}" type="slidenum">
              <a:rPr lang="fr-FR" smtClean="0"/>
              <a:t>‹N°›</a:t>
            </a:fld>
            <a:endParaRPr lang="fr-FR"/>
          </a:p>
        </p:txBody>
      </p:sp>
    </p:spTree>
    <p:extLst>
      <p:ext uri="{BB962C8B-B14F-4D97-AF65-F5344CB8AC3E}">
        <p14:creationId xmlns:p14="http://schemas.microsoft.com/office/powerpoint/2010/main" val="388830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Contraintes locales : occupation des salles, horaires de récré, horaires EPS</a:t>
            </a:r>
          </a:p>
        </p:txBody>
      </p:sp>
      <p:sp>
        <p:nvSpPr>
          <p:cNvPr id="4" name="Espace réservé du numéro de diapositive 3"/>
          <p:cNvSpPr>
            <a:spLocks noGrp="1"/>
          </p:cNvSpPr>
          <p:nvPr>
            <p:ph type="sldNum" sz="quarter" idx="5"/>
          </p:nvPr>
        </p:nvSpPr>
        <p:spPr/>
        <p:txBody>
          <a:bodyPr/>
          <a:lstStyle/>
          <a:p>
            <a:fld id="{D0D1BC84-8759-4BF7-85DD-8D169C54DE62}" type="slidenum">
              <a:rPr lang="fr-FR" smtClean="0"/>
              <a:t>4</a:t>
            </a:fld>
            <a:endParaRPr lang="fr-FR"/>
          </a:p>
        </p:txBody>
      </p:sp>
    </p:spTree>
    <p:extLst>
      <p:ext uri="{BB962C8B-B14F-4D97-AF65-F5344CB8AC3E}">
        <p14:creationId xmlns:p14="http://schemas.microsoft.com/office/powerpoint/2010/main" val="210313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latin typeface="Arial" panose="020B0604020202020204" pitchFamily="34" charset="0"/>
                <a:cs typeface="Arial" panose="020B0604020202020204" pitchFamily="34" charset="0"/>
              </a:rPr>
              <a:t>Les variations journalières sont surtout liées aux rythmes biologiques de l’enfant.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latin typeface="Arial" panose="020B0604020202020204" pitchFamily="34" charset="0"/>
                <a:cs typeface="Arial" panose="020B0604020202020204" pitchFamily="34" charset="0"/>
              </a:rPr>
              <a:t>Les variations hebdomadaires : résultent davantage de l’influence de l’emploi du temps et des rythmes scolaires (par exemple : les enfants ont un potentiel de vigilance et de concentration accru à partir de 15h mais la «  lourdeur » de leur emploi du temps ne leur permet pas de bénéficier de cette « horloge interne » le vendredi après-midi car ils ressentent la fatigue de l’emploi du temps de la semaine).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0D1BC84-8759-4BF7-85DD-8D169C54DE62}" type="slidenum">
              <a:rPr lang="fr-FR" smtClean="0"/>
              <a:t>10</a:t>
            </a:fld>
            <a:endParaRPr lang="fr-FR"/>
          </a:p>
        </p:txBody>
      </p:sp>
    </p:spTree>
    <p:extLst>
      <p:ext uri="{BB962C8B-B14F-4D97-AF65-F5344CB8AC3E}">
        <p14:creationId xmlns:p14="http://schemas.microsoft.com/office/powerpoint/2010/main" val="90745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38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5942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027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4017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39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559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272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710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8731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9272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97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618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96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2869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120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55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65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9/18/2019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78227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bit.ly/edtauchel" TargetMode="External"/><Relationship Id="rId2" Type="http://schemas.openxmlformats.org/officeDocument/2006/relationships/hyperlink" Target="GrillesEmploi_du_temps2019.doc"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legifrance.gouv.fr/affichTexte.do?cidTexte=JORFTEXT000031518724&amp;dateTexte=&amp;categorieLien=id"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eduscol.education.fr/cid49225/presentation.html"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0766" y="1429554"/>
            <a:ext cx="10512939" cy="2794036"/>
          </a:xfrm>
        </p:spPr>
        <p:txBody>
          <a:bodyPr>
            <a:noAutofit/>
          </a:bodyPr>
          <a:lstStyle/>
          <a:p>
            <a:pPr algn="ctr"/>
            <a:r>
              <a:rPr lang="fr-FR" sz="7000" b="1" dirty="0">
                <a:solidFill>
                  <a:srgbClr val="C00000"/>
                </a:solidFill>
              </a:rPr>
              <a:t>Construire un emploi du temps au plus près du rythme de l’enfant</a:t>
            </a:r>
          </a:p>
        </p:txBody>
      </p:sp>
      <p:sp>
        <p:nvSpPr>
          <p:cNvPr id="5" name="Sous-titre 4">
            <a:extLst>
              <a:ext uri="{FF2B5EF4-FFF2-40B4-BE49-F238E27FC236}">
                <a16:creationId xmlns:a16="http://schemas.microsoft.com/office/drawing/2014/main" id="{BAE590A6-0FFA-4864-938E-E82305D597EB}"/>
              </a:ext>
            </a:extLst>
          </p:cNvPr>
          <p:cNvSpPr>
            <a:spLocks noGrp="1"/>
          </p:cNvSpPr>
          <p:nvPr>
            <p:ph type="subTitle" idx="1"/>
          </p:nvPr>
        </p:nvSpPr>
        <p:spPr>
          <a:xfrm>
            <a:off x="4826060" y="6205171"/>
            <a:ext cx="6987645" cy="513682"/>
          </a:xfrm>
        </p:spPr>
        <p:txBody>
          <a:bodyPr/>
          <a:lstStyle/>
          <a:p>
            <a:r>
              <a:rPr lang="fr-FR" dirty="0"/>
              <a:t>IEN Auchel – Formation CE1 allégés – 19 et 20 septembre</a:t>
            </a:r>
          </a:p>
        </p:txBody>
      </p:sp>
    </p:spTree>
    <p:extLst>
      <p:ext uri="{BB962C8B-B14F-4D97-AF65-F5344CB8AC3E}">
        <p14:creationId xmlns:p14="http://schemas.microsoft.com/office/powerpoint/2010/main" val="315572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4263" y="437882"/>
            <a:ext cx="10697737" cy="4893647"/>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Ces fluctuations de rythmes n’ont pas les mêmes causes :</a:t>
            </a:r>
          </a:p>
          <a:p>
            <a:endParaRPr lang="fr-FR" sz="2400" dirty="0">
              <a:latin typeface="Arial" panose="020B0604020202020204" pitchFamily="34" charset="0"/>
              <a:cs typeface="Arial" panose="020B0604020202020204" pitchFamily="34" charset="0"/>
            </a:endParaRPr>
          </a:p>
          <a:p>
            <a:pPr marL="342900" indent="-342900">
              <a:buFontTx/>
              <a:buChar char="-"/>
            </a:pPr>
            <a:r>
              <a:rPr lang="fr-FR" sz="2400" dirty="0">
                <a:latin typeface="Arial" panose="020B0604020202020204" pitchFamily="34" charset="0"/>
                <a:cs typeface="Arial" panose="020B0604020202020204" pitchFamily="34" charset="0"/>
              </a:rPr>
              <a:t>Les variations journalières</a:t>
            </a:r>
          </a:p>
          <a:p>
            <a:endParaRPr lang="fr-FR" sz="2400" dirty="0">
              <a:latin typeface="Arial" panose="020B0604020202020204" pitchFamily="34" charset="0"/>
              <a:cs typeface="Arial" panose="020B0604020202020204" pitchFamily="34" charset="0"/>
            </a:endParaRPr>
          </a:p>
          <a:p>
            <a:pPr marL="342900" indent="-342900">
              <a:buFontTx/>
              <a:buChar char="-"/>
            </a:pPr>
            <a:r>
              <a:rPr lang="fr-FR" sz="2400" dirty="0">
                <a:latin typeface="Arial" panose="020B0604020202020204" pitchFamily="34" charset="0"/>
                <a:cs typeface="Arial" panose="020B0604020202020204" pitchFamily="34" charset="0"/>
              </a:rPr>
              <a:t>Les variations hebdomadaires</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Le terme « rythmes scolaires » peut être entendu de deux manières différentes :</a:t>
            </a:r>
          </a:p>
          <a:p>
            <a:r>
              <a:rPr lang="fr-FR" sz="2400" dirty="0">
                <a:latin typeface="Arial" panose="020B0604020202020204" pitchFamily="34" charset="0"/>
                <a:cs typeface="Arial" panose="020B0604020202020204" pitchFamily="34" charset="0"/>
              </a:rPr>
              <a:t>- Soit par rapport au rythme de l’enfant : biologique et chrono psychologique en situation scolaire, qui dépend de chaque enfant.</a:t>
            </a:r>
          </a:p>
          <a:p>
            <a:r>
              <a:rPr lang="fr-FR" sz="2400" dirty="0">
                <a:latin typeface="Arial" panose="020B0604020202020204" pitchFamily="34" charset="0"/>
                <a:cs typeface="Arial" panose="020B0604020202020204" pitchFamily="34" charset="0"/>
              </a:rPr>
              <a:t>- Soit par rapport au calendrier et aux emplois du temps imposés aux élèves, qui sont gérés par les adultes.</a:t>
            </a:r>
          </a:p>
        </p:txBody>
      </p:sp>
    </p:spTree>
    <p:extLst>
      <p:ext uri="{BB962C8B-B14F-4D97-AF65-F5344CB8AC3E}">
        <p14:creationId xmlns:p14="http://schemas.microsoft.com/office/powerpoint/2010/main" val="16799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9368" y="1402793"/>
            <a:ext cx="9672034" cy="3754874"/>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Variations journalières :</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Constats :</a:t>
            </a:r>
            <a:r>
              <a:rPr lang="fr-FR" sz="2400" dirty="0">
                <a:latin typeface="Arial" panose="020B0604020202020204" pitchFamily="34" charset="0"/>
                <a:cs typeface="Arial" panose="020B0604020202020204" pitchFamily="34" charset="0"/>
              </a:rPr>
              <a:t> La durée de la journée à l’école est de 6h de temps contraint (sans compter les temps de trajet, les heures de garderie et/ou de cantine).</a:t>
            </a:r>
          </a:p>
          <a:p>
            <a:r>
              <a:rPr lang="fr-FR" sz="2400" dirty="0">
                <a:latin typeface="Arial" panose="020B0604020202020204" pitchFamily="34" charset="0"/>
                <a:cs typeface="Arial" panose="020B0604020202020204" pitchFamily="34" charset="0"/>
              </a:rPr>
              <a:t>Elle est identique pour les enfants de 3 à 12 ans.</a:t>
            </a:r>
          </a:p>
          <a:p>
            <a:r>
              <a:rPr lang="fr-FR" sz="2400" dirty="0">
                <a:latin typeface="Arial" panose="020B0604020202020204" pitchFamily="34" charset="0"/>
                <a:cs typeface="Arial" panose="020B0604020202020204" pitchFamily="34" charset="0"/>
              </a:rPr>
              <a:t>Il a été observé des alternances de temps forts et de temps faibles dans l’attention et la capacité du traitement de l’information.</a:t>
            </a:r>
          </a:p>
          <a:p>
            <a:endParaRPr lang="fr-FR" sz="2400" dirty="0">
              <a:latin typeface="Arial" panose="020B0604020202020204" pitchFamily="34" charset="0"/>
              <a:cs typeface="Arial" panose="020B0604020202020204" pitchFamily="34" charset="0"/>
            </a:endParaRPr>
          </a:p>
          <a:p>
            <a:endParaRPr lang="fr-FR" b="1" i="1" dirty="0"/>
          </a:p>
        </p:txBody>
      </p:sp>
    </p:spTree>
    <p:extLst>
      <p:ext uri="{BB962C8B-B14F-4D97-AF65-F5344CB8AC3E}">
        <p14:creationId xmlns:p14="http://schemas.microsoft.com/office/powerpoint/2010/main" val="20408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65" y="736270"/>
            <a:ext cx="9630889" cy="5262979"/>
          </a:xfrm>
          <a:prstGeom prst="rect">
            <a:avLst/>
          </a:prstGeom>
        </p:spPr>
        <p:txBody>
          <a:bodyPr wrap="square">
            <a:spAutoFit/>
          </a:bodyPr>
          <a:lstStyle/>
          <a:p>
            <a:r>
              <a:rPr lang="fr-FR" sz="2400" b="1" i="1" dirty="0">
                <a:latin typeface="Arial" panose="020B0604020202020204" pitchFamily="34" charset="0"/>
                <a:cs typeface="Arial" panose="020B0604020202020204" pitchFamily="34" charset="0"/>
              </a:rPr>
              <a:t>Temps faibles</a:t>
            </a:r>
          </a:p>
          <a:p>
            <a:endParaRPr lang="fr-FR" sz="2400" b="1" i="1" dirty="0">
              <a:latin typeface="Arial" panose="020B0604020202020204" pitchFamily="34" charset="0"/>
              <a:cs typeface="Arial" panose="020B0604020202020204" pitchFamily="34" charset="0"/>
            </a:endParaRPr>
          </a:p>
          <a:p>
            <a:pPr marL="285750" indent="-285750">
              <a:buFontTx/>
              <a:buChar char="-"/>
            </a:pPr>
            <a:r>
              <a:rPr lang="fr-FR" sz="2400" dirty="0">
                <a:latin typeface="Arial" panose="020B0604020202020204" pitchFamily="34" charset="0"/>
                <a:cs typeface="Arial" panose="020B0604020202020204" pitchFamily="34" charset="0"/>
              </a:rPr>
              <a:t>Un réveil entre 6h30 et 7h30 (cas le plus fréquent) ne permet pas aux enfants d’être vigilants la première heure de classe (8h30 -9h30) , surtout pour les plus jeunes.</a:t>
            </a:r>
          </a:p>
          <a:p>
            <a:endParaRPr lang="fr-FR" sz="2400" dirty="0">
              <a:latin typeface="Arial" panose="020B0604020202020204" pitchFamily="34" charset="0"/>
              <a:cs typeface="Arial" panose="020B0604020202020204" pitchFamily="34" charset="0"/>
            </a:endParaRPr>
          </a:p>
          <a:p>
            <a:pPr marL="285750" indent="-285750">
              <a:buFontTx/>
              <a:buChar char="-"/>
            </a:pPr>
            <a:r>
              <a:rPr lang="fr-FR" sz="2400" dirty="0">
                <a:latin typeface="Arial" panose="020B0604020202020204" pitchFamily="34" charset="0"/>
                <a:cs typeface="Arial" panose="020B0604020202020204" pitchFamily="34" charset="0"/>
              </a:rPr>
              <a:t>A partir de 8h30, il faut entre 30 et 60 minutes pour que les enfants trouvent un niveau de vigilance suffisamment élevé pour qu’ils puissent développer une attention, une réceptivité et une disponibilité optimale.</a:t>
            </a:r>
          </a:p>
          <a:p>
            <a:pPr marL="285750" indent="-285750">
              <a:buFontTx/>
              <a:buChar char="-"/>
            </a:pPr>
            <a:endParaRPr lang="fr-FR" sz="2400" dirty="0">
              <a:latin typeface="Arial" panose="020B0604020202020204" pitchFamily="34" charset="0"/>
              <a:cs typeface="Arial" panose="020B0604020202020204" pitchFamily="34" charset="0"/>
            </a:endParaRPr>
          </a:p>
          <a:p>
            <a:pPr marL="285750" indent="-285750">
              <a:buFontTx/>
              <a:buChar char="-"/>
            </a:pPr>
            <a:r>
              <a:rPr lang="fr-FR" sz="2400" dirty="0">
                <a:latin typeface="Arial" panose="020B0604020202020204" pitchFamily="34" charset="0"/>
                <a:cs typeface="Arial" panose="020B0604020202020204" pitchFamily="34" charset="0"/>
              </a:rPr>
              <a:t>La mi-journée : entre 12h30 et 14h : dépression de la vigilance corticale (inhérente au cerveau), qui n’a rien à voir avec la prise alimentaire. </a:t>
            </a:r>
          </a:p>
        </p:txBody>
      </p:sp>
    </p:spTree>
    <p:extLst>
      <p:ext uri="{BB962C8B-B14F-4D97-AF65-F5344CB8AC3E}">
        <p14:creationId xmlns:p14="http://schemas.microsoft.com/office/powerpoint/2010/main" val="6908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87532" y="326571"/>
            <a:ext cx="10569039" cy="6495803"/>
          </a:xfrm>
          <a:prstGeom prst="rect">
            <a:avLst/>
          </a:prstGeom>
          <a:noFill/>
        </p:spPr>
        <p:txBody>
          <a:bodyPr wrap="square" rtlCol="0">
            <a:spAutoFit/>
          </a:bodyPr>
          <a:lstStyle/>
          <a:p>
            <a:r>
              <a:rPr lang="fr-FR" sz="2400" b="1" i="1" dirty="0">
                <a:latin typeface="Arial" panose="020B0604020202020204" pitchFamily="34" charset="0"/>
                <a:cs typeface="Arial" panose="020B0604020202020204" pitchFamily="34" charset="0"/>
              </a:rPr>
              <a:t>Temps forts</a:t>
            </a:r>
          </a:p>
          <a:p>
            <a:endParaRPr lang="fr-FR" sz="2000" b="1" i="1"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 Après 9h/9h30 : augmentation de la vigilance et du pourcentage d’élèves mobilisant leurs processus cognitifs. Maximum des capacités intellectuelles jusqu’à 11h/11h30.</a:t>
            </a:r>
          </a:p>
          <a:p>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 Après 15h (jusqu’à 16h30) : augmentation des taux de vigilance et d’attention.</a:t>
            </a:r>
          </a:p>
          <a:p>
            <a:r>
              <a:rPr lang="fr-FR" sz="2000" dirty="0">
                <a:latin typeface="Arial" panose="020B0604020202020204" pitchFamily="34" charset="0"/>
                <a:cs typeface="Arial" panose="020B0604020202020204" pitchFamily="34" charset="0"/>
              </a:rPr>
              <a:t> Après 16h : temps propice aux activités physiques et sportives : augmentation du métabolisme, de la température corporelle et de la force musculaire, et une optimisation des coordinations motrices.</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un enfant de 5-6 ans, la durée utile des activités pédagogiques pour une journée de classe s’élève à 2 ou 3 heures maximum (parfois beaucoup moins selon les environnements et les conditions de vie) : la durée maximale d’attention soutenue est en moyenne de 15 minutes consécutives.</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Ces temps sont des temps maximaux pendant lesquels la vigilance et l’attention sélective des enfants sont suffisamment élevées, pour que les savoirs et les connaissances soient efficacement transmis ; et donc pour que chaque élève ait une plus forte probabilité de bien comprendre et d’apprendre.</a:t>
            </a:r>
          </a:p>
          <a:p>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85356" y="797510"/>
            <a:ext cx="10269187" cy="5262979"/>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Variations hebdomadaires :</a:t>
            </a:r>
          </a:p>
          <a:p>
            <a:endParaRPr lang="fr-FR" sz="2400" b="1"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Pour que la synchronisation entre les rythmes propres de l’enfant et le rythme scolaire se fasse au mieux la régularité est importante.</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Toutes les ruptures sont susceptibles de modifier cette synchronisation.</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Le lundi est un jour de faibles résultats dus au phénomène de désynchronisation, effet perturbateur du week-end sur l’adaptation à la situation scolaire (fatigabilité accentuée dans les milieux « défavorisés »), ce qui entraîne des difficultés d’apprentissage.</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Les meilleures performances intellectuelles, d’attention et de compréhension sont observables les mardis et jeudis.</a:t>
            </a:r>
          </a:p>
        </p:txBody>
      </p:sp>
    </p:spTree>
    <p:extLst>
      <p:ext uri="{BB962C8B-B14F-4D97-AF65-F5344CB8AC3E}">
        <p14:creationId xmlns:p14="http://schemas.microsoft.com/office/powerpoint/2010/main" val="25515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33352" y="862885"/>
            <a:ext cx="9079606" cy="369332"/>
          </a:xfrm>
          <a:prstGeom prst="rect">
            <a:avLst/>
          </a:prstGeom>
          <a:noFill/>
        </p:spPr>
        <p:txBody>
          <a:bodyPr wrap="square" rtlCol="0">
            <a:spAutoFit/>
          </a:bodyPr>
          <a:lstStyle/>
          <a:p>
            <a:endParaRPr lang="fr-FR" dirty="0"/>
          </a:p>
        </p:txBody>
      </p:sp>
      <p:pic>
        <p:nvPicPr>
          <p:cNvPr id="2" name="Image 1">
            <a:extLst>
              <a:ext uri="{FF2B5EF4-FFF2-40B4-BE49-F238E27FC236}">
                <a16:creationId xmlns:a16="http://schemas.microsoft.com/office/drawing/2014/main" id="{DC80177C-76B2-4FA6-B66F-E12CC34ABC94}"/>
              </a:ext>
            </a:extLst>
          </p:cNvPr>
          <p:cNvPicPr>
            <a:picLocks noChangeAspect="1"/>
          </p:cNvPicPr>
          <p:nvPr/>
        </p:nvPicPr>
        <p:blipFill>
          <a:blip r:embed="rId2"/>
          <a:stretch>
            <a:fillRect/>
          </a:stretch>
        </p:blipFill>
        <p:spPr>
          <a:xfrm>
            <a:off x="2638283" y="221952"/>
            <a:ext cx="7734300" cy="2867025"/>
          </a:xfrm>
          <a:prstGeom prst="rect">
            <a:avLst/>
          </a:prstGeom>
        </p:spPr>
      </p:pic>
      <p:pic>
        <p:nvPicPr>
          <p:cNvPr id="6" name="Image 5">
            <a:extLst>
              <a:ext uri="{FF2B5EF4-FFF2-40B4-BE49-F238E27FC236}">
                <a16:creationId xmlns:a16="http://schemas.microsoft.com/office/drawing/2014/main" id="{733E44E8-28CE-4252-B6F5-2BD07A2F4308}"/>
              </a:ext>
            </a:extLst>
          </p:cNvPr>
          <p:cNvPicPr>
            <a:picLocks noChangeAspect="1"/>
          </p:cNvPicPr>
          <p:nvPr/>
        </p:nvPicPr>
        <p:blipFill rotWithShape="1">
          <a:blip r:embed="rId3"/>
          <a:srcRect r="1410"/>
          <a:stretch/>
        </p:blipFill>
        <p:spPr>
          <a:xfrm>
            <a:off x="2508771" y="3235623"/>
            <a:ext cx="7174457" cy="3400425"/>
          </a:xfrm>
          <a:prstGeom prst="rect">
            <a:avLst/>
          </a:prstGeom>
        </p:spPr>
      </p:pic>
    </p:spTree>
    <p:extLst>
      <p:ext uri="{BB962C8B-B14F-4D97-AF65-F5344CB8AC3E}">
        <p14:creationId xmlns:p14="http://schemas.microsoft.com/office/powerpoint/2010/main" val="22968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08166" y="712519"/>
            <a:ext cx="9856519" cy="5909310"/>
          </a:xfrm>
          <a:prstGeom prst="rect">
            <a:avLst/>
          </a:prstGeom>
          <a:noFill/>
        </p:spPr>
        <p:txBody>
          <a:bodyPr wrap="square" rtlCol="0">
            <a:spAutoFit/>
          </a:bodyPr>
          <a:lstStyle/>
          <a:p>
            <a:r>
              <a:rPr lang="fr-FR" sz="3600" dirty="0">
                <a:latin typeface="Arial" panose="020B0604020202020204" pitchFamily="34" charset="0"/>
                <a:cs typeface="Arial" panose="020B0604020202020204" pitchFamily="34" charset="0"/>
              </a:rPr>
              <a:t>La problématique est d’harmoniser les deux facteurs afin :</a:t>
            </a:r>
          </a:p>
          <a:p>
            <a:endParaRPr lang="fr-FR"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fr-FR" sz="3600" dirty="0">
                <a:latin typeface="Arial" panose="020B0604020202020204" pitchFamily="34" charset="0"/>
                <a:cs typeface="Arial" panose="020B0604020202020204" pitchFamily="34" charset="0"/>
              </a:rPr>
              <a:t> d’améliorer les conditions d’apprentissage,</a:t>
            </a:r>
          </a:p>
          <a:p>
            <a:pPr marL="571500" indent="-571500">
              <a:buFont typeface="Arial" panose="020B0604020202020204" pitchFamily="34" charset="0"/>
              <a:buChar char="•"/>
            </a:pPr>
            <a:endParaRPr lang="fr-FR"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fr-FR" sz="3600" dirty="0">
                <a:latin typeface="Arial" panose="020B0604020202020204" pitchFamily="34" charset="0"/>
                <a:cs typeface="Arial" panose="020B0604020202020204" pitchFamily="34" charset="0"/>
              </a:rPr>
              <a:t> de réduire les tensions et la fatigue de l’enfant,</a:t>
            </a:r>
          </a:p>
          <a:p>
            <a:pPr marL="571500" indent="-571500">
              <a:buFont typeface="Arial" panose="020B0604020202020204" pitchFamily="34" charset="0"/>
              <a:buChar char="•"/>
            </a:pPr>
            <a:endParaRPr lang="fr-FR"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fr-FR" sz="3600" dirty="0">
                <a:latin typeface="Arial" panose="020B0604020202020204" pitchFamily="34" charset="0"/>
                <a:cs typeface="Arial" panose="020B0604020202020204" pitchFamily="34" charset="0"/>
              </a:rPr>
              <a:t>d’instaurer une meilleure qualité de vie dans l’école,</a:t>
            </a:r>
          </a:p>
          <a:p>
            <a:endParaRPr lang="fr-FR" dirty="0"/>
          </a:p>
        </p:txBody>
      </p:sp>
    </p:spTree>
    <p:extLst>
      <p:ext uri="{BB962C8B-B14F-4D97-AF65-F5344CB8AC3E}">
        <p14:creationId xmlns:p14="http://schemas.microsoft.com/office/powerpoint/2010/main" val="18492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9865" y="2060620"/>
            <a:ext cx="9259910" cy="2554545"/>
          </a:xfrm>
          <a:prstGeom prst="rect">
            <a:avLst/>
          </a:prstGeom>
          <a:noFill/>
        </p:spPr>
        <p:txBody>
          <a:bodyPr wrap="square" rtlCol="0">
            <a:spAutoFit/>
          </a:bodyPr>
          <a:lstStyle/>
          <a:p>
            <a:pPr algn="ctr"/>
            <a:r>
              <a:rPr lang="fr-FR" sz="4000" dirty="0">
                <a:latin typeface="Arial" panose="020B0604020202020204" pitchFamily="34" charset="0"/>
                <a:cs typeface="Arial" panose="020B0604020202020204" pitchFamily="34" charset="0"/>
              </a:rPr>
              <a:t>LES INCIDENCES SUR L’ORGANISATION DU TEMPS D’ENSEIGNEMENT</a:t>
            </a:r>
          </a:p>
          <a:p>
            <a:endParaRPr lang="fr-F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26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6301" y="510639"/>
            <a:ext cx="10082151" cy="5324535"/>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1/ Le début de matinée</a:t>
            </a:r>
          </a:p>
          <a:p>
            <a:r>
              <a:rPr lang="fr-FR" sz="2000" dirty="0">
                <a:latin typeface="Arial" panose="020B0604020202020204" pitchFamily="34" charset="0"/>
                <a:cs typeface="Arial" panose="020B0604020202020204" pitchFamily="34" charset="0"/>
              </a:rPr>
              <a:t>René Clarisse (chercheur et </a:t>
            </a:r>
            <a:r>
              <a:rPr lang="fr-FR" sz="2000" dirty="0" err="1">
                <a:latin typeface="Arial" panose="020B0604020202020204" pitchFamily="34" charset="0"/>
                <a:cs typeface="Arial" panose="020B0604020202020204" pitchFamily="34" charset="0"/>
              </a:rPr>
              <a:t>chronopsychologue</a:t>
            </a:r>
            <a:r>
              <a:rPr lang="fr-FR" sz="2000" dirty="0">
                <a:latin typeface="Arial" panose="020B0604020202020204" pitchFamily="34" charset="0"/>
                <a:cs typeface="Arial" panose="020B0604020202020204" pitchFamily="34" charset="0"/>
              </a:rPr>
              <a:t>) estime que le démarrage à </a:t>
            </a:r>
            <a:r>
              <a:rPr lang="fr-FR" sz="2000" b="1" dirty="0">
                <a:latin typeface="Arial" panose="020B0604020202020204" pitchFamily="34" charset="0"/>
                <a:cs typeface="Arial" panose="020B0604020202020204" pitchFamily="34" charset="0"/>
              </a:rPr>
              <a:t>8h30 est trop tôt</a:t>
            </a:r>
            <a:r>
              <a:rPr lang="fr-FR" sz="2000" dirty="0">
                <a:latin typeface="Arial" panose="020B0604020202020204" pitchFamily="34" charset="0"/>
                <a:cs typeface="Arial" panose="020B0604020202020204" pitchFamily="34" charset="0"/>
              </a:rPr>
              <a:t>, et peut amener quelques difficultés pour les enfants (pour débuter la classe et fatigue pendant l’après-midi). Il préconise un début de classe plus tardif, à 9 heures, afin que l’attention des enfants soit idéale tout au long de la journée.</a:t>
            </a:r>
          </a:p>
          <a:p>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2/ Les jours de la semaine</a:t>
            </a:r>
          </a:p>
          <a:p>
            <a:r>
              <a:rPr lang="fr-FR" sz="2000" dirty="0">
                <a:latin typeface="Arial" panose="020B0604020202020204" pitchFamily="34" charset="0"/>
                <a:cs typeface="Arial" panose="020B0604020202020204" pitchFamily="34" charset="0"/>
              </a:rPr>
              <a:t>Les professionnels ont constaté que </a:t>
            </a:r>
            <a:r>
              <a:rPr lang="fr-FR" sz="2000" b="1" dirty="0">
                <a:latin typeface="Arial" panose="020B0604020202020204" pitchFamily="34" charset="0"/>
                <a:cs typeface="Arial" panose="020B0604020202020204" pitchFamily="34" charset="0"/>
              </a:rPr>
              <a:t>les mardis et les jeudis </a:t>
            </a:r>
            <a:r>
              <a:rPr lang="fr-FR" sz="2000" dirty="0">
                <a:latin typeface="Arial" panose="020B0604020202020204" pitchFamily="34" charset="0"/>
                <a:cs typeface="Arial" panose="020B0604020202020204" pitchFamily="34" charset="0"/>
              </a:rPr>
              <a:t>sont les deux jours de la semaine où les «performances» des enfants sont les meilleures. Il ne serait donc pas idéal par exemple de mettre un créneau de sport le mardi matin au détriment de l’enseignement de fondamentaux.</a:t>
            </a:r>
          </a:p>
          <a:p>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3/ La récréation de l’après midi</a:t>
            </a:r>
          </a:p>
          <a:p>
            <a:r>
              <a:rPr lang="fr-FR" sz="2000" dirty="0">
                <a:latin typeface="Arial" panose="020B0604020202020204" pitchFamily="34" charset="0"/>
                <a:cs typeface="Arial" panose="020B0604020202020204" pitchFamily="34" charset="0"/>
              </a:rPr>
              <a:t>Cette coupure apporte un effet de rebond à l’attention des enfants, elle est même «nécessaire».</a:t>
            </a:r>
          </a:p>
          <a:p>
            <a:r>
              <a:rPr lang="fr-FR" sz="2000" dirty="0">
                <a:latin typeface="Arial" panose="020B0604020202020204" pitchFamily="34" charset="0"/>
                <a:cs typeface="Arial" panose="020B0604020202020204" pitchFamily="34" charset="0"/>
              </a:rPr>
              <a:t>Remarque : </a:t>
            </a:r>
            <a:r>
              <a:rPr lang="fr-FR" sz="2000" b="1" dirty="0">
                <a:latin typeface="Arial" panose="020B0604020202020204" pitchFamily="34" charset="0"/>
                <a:cs typeface="Arial" panose="020B0604020202020204" pitchFamily="34" charset="0"/>
              </a:rPr>
              <a:t>cette coupure peut se faire par un changement d’activité</a:t>
            </a:r>
            <a:r>
              <a:rPr lang="fr-FR" sz="2000" dirty="0">
                <a:latin typeface="Arial" panose="020B0604020202020204" pitchFamily="34" charset="0"/>
                <a:cs typeface="Arial" panose="020B0604020202020204" pitchFamily="34" charset="0"/>
              </a:rPr>
              <a:t>. Elle ne nécessite pas forcément une récréation à l’extérieur.</a:t>
            </a:r>
          </a:p>
        </p:txBody>
      </p:sp>
    </p:spTree>
    <p:extLst>
      <p:ext uri="{BB962C8B-B14F-4D97-AF65-F5344CB8AC3E}">
        <p14:creationId xmlns:p14="http://schemas.microsoft.com/office/powerpoint/2010/main" val="392712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3043" y="148471"/>
            <a:ext cx="9941654" cy="5663089"/>
          </a:xfrm>
          <a:prstGeom prst="rect">
            <a:avLst/>
          </a:prstGeom>
          <a:noFill/>
        </p:spPr>
        <p:txBody>
          <a:bodyPr wrap="square" rtlCol="0">
            <a:spAutoFit/>
          </a:bodyPr>
          <a:lstStyle/>
          <a:p>
            <a:endParaRPr lang="fr-FR" sz="2400" b="1"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4/ Le sport </a:t>
            </a:r>
            <a:r>
              <a:rPr lang="fr-FR" sz="24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Faire commencer le sport à 13h30 peut comporter des risques, des études ayant montré que les accidents étaient plus importants entre 13h et 15h. Mais, quand la classe finit à 15h45 et que le créneau ne peut être déplacé au matin, le compromis paraît inévitable.</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5/ Français et maths le matin </a:t>
            </a:r>
            <a:r>
              <a:rPr lang="fr-FR" sz="24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Nicole </a:t>
            </a:r>
            <a:r>
              <a:rPr lang="fr-FR" sz="2400" dirty="0" err="1">
                <a:latin typeface="Arial" panose="020B0604020202020204" pitchFamily="34" charset="0"/>
                <a:cs typeface="Arial" panose="020B0604020202020204" pitchFamily="34" charset="0"/>
              </a:rPr>
              <a:t>Delvolvé</a:t>
            </a:r>
            <a:r>
              <a:rPr lang="fr-FR" sz="2400" dirty="0">
                <a:latin typeface="Arial" panose="020B0604020202020204" pitchFamily="34" charset="0"/>
                <a:cs typeface="Arial" panose="020B0604020202020204" pitchFamily="34" charset="0"/>
              </a:rPr>
              <a:t> (neuroscientifique-ergonome) : « </a:t>
            </a:r>
            <a:r>
              <a:rPr lang="fr-FR" sz="2400" i="1" dirty="0">
                <a:latin typeface="Arial" panose="020B0604020202020204" pitchFamily="34" charset="0"/>
                <a:cs typeface="Arial" panose="020B0604020202020204" pitchFamily="34" charset="0"/>
              </a:rPr>
              <a:t>Il y a un mythe des matières nobles à mettre le matin, mais cette configuration fatigue les enfants»</a:t>
            </a:r>
            <a:r>
              <a:rPr lang="fr-FR" sz="2400" dirty="0">
                <a:latin typeface="Arial" panose="020B0604020202020204" pitchFamily="34" charset="0"/>
                <a:cs typeface="Arial" panose="020B0604020202020204" pitchFamily="34" charset="0"/>
              </a:rPr>
              <a:t>. Selon, elle, la plage d’attention du milieu d’après-midi est la plus favorable aux apprentissages et est celle à retenir en priorité.</a:t>
            </a:r>
          </a:p>
          <a:p>
            <a:endParaRPr lang="fr-FR" sz="800" dirty="0"/>
          </a:p>
          <a:p>
            <a:endParaRPr lang="fr-FR" dirty="0"/>
          </a:p>
        </p:txBody>
      </p:sp>
    </p:spTree>
    <p:extLst>
      <p:ext uri="{BB962C8B-B14F-4D97-AF65-F5344CB8AC3E}">
        <p14:creationId xmlns:p14="http://schemas.microsoft.com/office/powerpoint/2010/main" val="126816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84102" y="309093"/>
            <a:ext cx="10290219" cy="5447645"/>
          </a:xfrm>
          <a:prstGeom prst="rect">
            <a:avLst/>
          </a:prstGeom>
          <a:noFill/>
        </p:spPr>
        <p:txBody>
          <a:bodyPr wrap="square" rtlCol="0">
            <a:spAutoFit/>
          </a:bodyPr>
          <a:lstStyle/>
          <a:p>
            <a:endParaRPr lang="fr-FR" dirty="0"/>
          </a:p>
          <a:p>
            <a:r>
              <a:rPr lang="fr-FR" sz="2800" dirty="0">
                <a:latin typeface="Arial" panose="020B0604020202020204" pitchFamily="34" charset="0"/>
                <a:cs typeface="Arial" panose="020B0604020202020204" pitchFamily="34" charset="0"/>
              </a:rPr>
              <a:t>POURQUOI UNE REFLEXION SUR L’EMPLOI DU TEMPS ? </a:t>
            </a:r>
          </a:p>
          <a:p>
            <a:endParaRPr lang="fr-FR" sz="28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Améliorer les résultats des élèves en :</a:t>
            </a:r>
          </a:p>
          <a:p>
            <a:r>
              <a:rPr lang="fr-FR" sz="3200" dirty="0">
                <a:latin typeface="Arial" panose="020B0604020202020204" pitchFamily="34" charset="0"/>
                <a:cs typeface="Arial" panose="020B0604020202020204" pitchFamily="34" charset="0"/>
              </a:rPr>
              <a:t> </a:t>
            </a:r>
          </a:p>
          <a:p>
            <a:pPr marL="514350" indent="-514350">
              <a:buAutoNum type="arabicParenR"/>
            </a:pPr>
            <a:r>
              <a:rPr lang="fr-FR" sz="3200" dirty="0">
                <a:latin typeface="Arial" panose="020B0604020202020204" pitchFamily="34" charset="0"/>
                <a:cs typeface="Arial" panose="020B0604020202020204" pitchFamily="34" charset="0"/>
              </a:rPr>
              <a:t>Croisant leur rythme biologique journalier avec les activités proposées.</a:t>
            </a:r>
          </a:p>
          <a:p>
            <a:pPr marL="514350" indent="-514350">
              <a:buAutoNum type="arabicParenR"/>
            </a:pPr>
            <a:r>
              <a:rPr lang="fr-FR" sz="3200" dirty="0">
                <a:latin typeface="Arial" panose="020B0604020202020204" pitchFamily="34" charset="0"/>
                <a:cs typeface="Arial" panose="020B0604020202020204" pitchFamily="34" charset="0"/>
              </a:rPr>
              <a:t>Tenant compte de la spécificité de la classe allégée.</a:t>
            </a:r>
          </a:p>
          <a:p>
            <a:pPr marL="514350" indent="-514350">
              <a:buAutoNum type="arabicParenR"/>
            </a:pPr>
            <a:r>
              <a:rPr lang="fr-FR" sz="3200" dirty="0">
                <a:latin typeface="Arial" panose="020B0604020202020204" pitchFamily="34" charset="0"/>
                <a:cs typeface="Arial" panose="020B0604020202020204" pitchFamily="34" charset="0"/>
              </a:rPr>
              <a:t>Dynamisant son enseignement (signes de décrochage, activités de transition, alternance type de sollicitation/modalité de travail). </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2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74420" y="117693"/>
            <a:ext cx="9856519" cy="637097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6/ Faut-il raisonner par matière ?</a:t>
            </a:r>
          </a:p>
          <a:p>
            <a:endParaRPr lang="fr-FR" sz="2400" b="1"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R. Clarisse et </a:t>
            </a:r>
            <a:r>
              <a:rPr lang="fr-FR" sz="2400" dirty="0" err="1">
                <a:latin typeface="Arial" panose="020B0604020202020204" pitchFamily="34" charset="0"/>
                <a:cs typeface="Arial" panose="020B0604020202020204" pitchFamily="34" charset="0"/>
              </a:rPr>
              <a:t>N.Delvové</a:t>
            </a:r>
            <a:r>
              <a:rPr lang="fr-FR" sz="2400" dirty="0">
                <a:latin typeface="Arial" panose="020B0604020202020204" pitchFamily="34" charset="0"/>
                <a:cs typeface="Arial" panose="020B0604020202020204" pitchFamily="34" charset="0"/>
              </a:rPr>
              <a:t> préconisent de ne pas raisonner par matière qui n’est pas la meilleure façon de parvenir à l’emploi du temps optimal.</a:t>
            </a:r>
          </a:p>
          <a:p>
            <a:r>
              <a:rPr lang="fr-FR" sz="2400" i="1" dirty="0">
                <a:latin typeface="Arial" panose="020B0604020202020204" pitchFamily="34" charset="0"/>
                <a:cs typeface="Arial" panose="020B0604020202020204" pitchFamily="34" charset="0"/>
              </a:rPr>
              <a:t>«Raisonner par matière ne veut rien dire</a:t>
            </a:r>
            <a:r>
              <a:rPr lang="fr-FR" sz="2400" dirty="0">
                <a:latin typeface="Arial" panose="020B0604020202020204" pitchFamily="34" charset="0"/>
                <a:cs typeface="Arial" panose="020B0604020202020204" pitchFamily="34" charset="0"/>
              </a:rPr>
              <a:t>, affirme Nicole </a:t>
            </a:r>
            <a:r>
              <a:rPr lang="fr-FR" sz="2400" dirty="0" err="1">
                <a:latin typeface="Arial" panose="020B0604020202020204" pitchFamily="34" charset="0"/>
                <a:cs typeface="Arial" panose="020B0604020202020204" pitchFamily="34" charset="0"/>
              </a:rPr>
              <a:t>Delvolvé</a:t>
            </a:r>
            <a:r>
              <a:rPr lang="fr-FR" sz="2400" dirty="0">
                <a:latin typeface="Arial" panose="020B0604020202020204" pitchFamily="34" charset="0"/>
                <a:cs typeface="Arial" panose="020B0604020202020204" pitchFamily="34" charset="0"/>
              </a:rPr>
              <a:t>, </a:t>
            </a:r>
            <a:r>
              <a:rPr lang="fr-FR" sz="2400" i="1" dirty="0">
                <a:latin typeface="Arial" panose="020B0604020202020204" pitchFamily="34" charset="0"/>
                <a:cs typeface="Arial" panose="020B0604020202020204" pitchFamily="34" charset="0"/>
              </a:rPr>
              <a:t>car les besoins des enfants changent en fonction des moments de la semaine et de la journée»</a:t>
            </a:r>
            <a:r>
              <a:rPr lang="fr-FR" sz="2400" dirty="0">
                <a:latin typeface="Arial" panose="020B0604020202020204" pitchFamily="34" charset="0"/>
                <a:cs typeface="Arial" panose="020B0604020202020204" pitchFamily="34" charset="0"/>
              </a:rPr>
              <a:t>. Selon elle, le matin, le cerveau est plus efficace sur la mémoire déjà utilisée, alors que l’après-midi, il l’est plutôt pour apprendre de nouvelles notions. Quand de nouvelles notions doivent être apprises, il faut alors mettre la matière en question dans le créneau de l’après-midi. </a:t>
            </a:r>
          </a:p>
          <a:p>
            <a:r>
              <a:rPr lang="fr-FR" sz="2400" dirty="0">
                <a:latin typeface="Arial" panose="020B0604020202020204" pitchFamily="34" charset="0"/>
                <a:cs typeface="Arial" panose="020B0604020202020204" pitchFamily="34" charset="0"/>
              </a:rPr>
              <a:t>René Clarisse, lui parle plutôt de «charge cognitive», soit le degré d’effort demandé à l’enfant. Il vaut mieux ainsi réserver les matières, ou tout au moins les points exigeants d’une matière pour les plages d’attention favorables du matin et de l’après-midi. En sachant qu’une bonne après-midi est également tributaire des efforts demandés le matin et de la manière dont se déroule la pause méridienne.</a:t>
            </a:r>
          </a:p>
        </p:txBody>
      </p:sp>
    </p:spTree>
    <p:extLst>
      <p:ext uri="{BB962C8B-B14F-4D97-AF65-F5344CB8AC3E}">
        <p14:creationId xmlns:p14="http://schemas.microsoft.com/office/powerpoint/2010/main" val="35186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08166" y="1413164"/>
            <a:ext cx="10095700" cy="5539978"/>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7/ Un emploi du temps figé ?</a:t>
            </a:r>
          </a:p>
          <a:p>
            <a:endParaRPr lang="fr-FR" sz="2400" b="1"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Le meilleur emploi du temps serait l’inverse d’une organisation figée pour l’année entière.</a:t>
            </a:r>
          </a:p>
          <a:p>
            <a:r>
              <a:rPr lang="fr-FR" sz="2400" dirty="0">
                <a:latin typeface="Arial" panose="020B0604020202020204" pitchFamily="34" charset="0"/>
                <a:cs typeface="Arial" panose="020B0604020202020204" pitchFamily="34" charset="0"/>
              </a:rPr>
              <a:t>Pour Nicole </a:t>
            </a:r>
            <a:r>
              <a:rPr lang="fr-FR" sz="2400" dirty="0" err="1">
                <a:latin typeface="Arial" panose="020B0604020202020204" pitchFamily="34" charset="0"/>
                <a:cs typeface="Arial" panose="020B0604020202020204" pitchFamily="34" charset="0"/>
              </a:rPr>
              <a:t>Delvolvé</a:t>
            </a:r>
            <a:r>
              <a:rPr lang="fr-FR" sz="2400" dirty="0">
                <a:latin typeface="Arial" panose="020B0604020202020204" pitchFamily="34" charset="0"/>
                <a:cs typeface="Arial" panose="020B0604020202020204" pitchFamily="34" charset="0"/>
              </a:rPr>
              <a:t>, un bon emploi du temps serait celui </a:t>
            </a:r>
            <a:r>
              <a:rPr lang="fr-FR" sz="2400" i="1" dirty="0">
                <a:latin typeface="Arial" panose="020B0604020202020204" pitchFamily="34" charset="0"/>
                <a:cs typeface="Arial" panose="020B0604020202020204" pitchFamily="34" charset="0"/>
              </a:rPr>
              <a:t>«qui s’adapte à la situation»</a:t>
            </a:r>
            <a:r>
              <a:rPr lang="fr-FR" sz="2400" dirty="0">
                <a:latin typeface="Arial" panose="020B0604020202020204" pitchFamily="34" charset="0"/>
                <a:cs typeface="Arial" panose="020B0604020202020204" pitchFamily="34" charset="0"/>
              </a:rPr>
              <a:t>, et serait différent chaque semaine en fonction des apprentissages à inculquer. René Clarisse trouve du bon dans un emploi du temps figé qui apporte un cadre, un repère temporel aux enfants.</a:t>
            </a:r>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81368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675" y="415635"/>
            <a:ext cx="9547761" cy="1107996"/>
          </a:xfrm>
          <a:prstGeom prst="rect">
            <a:avLst/>
          </a:prstGeom>
        </p:spPr>
        <p:txBody>
          <a:bodyPr wrap="square">
            <a:spAutoFit/>
          </a:bodyPr>
          <a:lstStyle/>
          <a:p>
            <a:endParaRPr lang="fr-FR"/>
          </a:p>
          <a:p>
            <a:r>
              <a:rPr lang="fr-FR" sz="2400" b="1">
                <a:latin typeface="Arial" panose="020B0604020202020204" pitchFamily="34" charset="0"/>
                <a:cs typeface="Arial" panose="020B0604020202020204" pitchFamily="34" charset="0"/>
              </a:rPr>
              <a:t>8/ Comment les chrono biologistes voient-ils les emplois du temps ?</a:t>
            </a:r>
            <a:endParaRPr lang="fr-FR" sz="2400" b="1"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6C766F75-0AF1-4B3C-A75C-DD9A474923DA}"/>
              </a:ext>
            </a:extLst>
          </p:cNvPr>
          <p:cNvPicPr>
            <a:picLocks noChangeAspect="1"/>
          </p:cNvPicPr>
          <p:nvPr/>
        </p:nvPicPr>
        <p:blipFill>
          <a:blip r:embed="rId2"/>
          <a:stretch>
            <a:fillRect/>
          </a:stretch>
        </p:blipFill>
        <p:spPr>
          <a:xfrm>
            <a:off x="1979368" y="1819934"/>
            <a:ext cx="9274786" cy="4009730"/>
          </a:xfrm>
          <a:prstGeom prst="rect">
            <a:avLst/>
          </a:prstGeom>
        </p:spPr>
      </p:pic>
    </p:spTree>
    <p:extLst>
      <p:ext uri="{BB962C8B-B14F-4D97-AF65-F5344CB8AC3E}">
        <p14:creationId xmlns:p14="http://schemas.microsoft.com/office/powerpoint/2010/main" val="195126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3169" y="451262"/>
            <a:ext cx="10061007" cy="5170646"/>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9/ Un emploi du temps en fonction de l’activité des élèves ?</a:t>
            </a:r>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dirty="0"/>
          </a:p>
        </p:txBody>
      </p:sp>
      <p:pic>
        <p:nvPicPr>
          <p:cNvPr id="3" name="Image 2"/>
          <p:cNvPicPr>
            <a:picLocks noChangeAspect="1"/>
          </p:cNvPicPr>
          <p:nvPr/>
        </p:nvPicPr>
        <p:blipFill>
          <a:blip r:embed="rId2"/>
          <a:stretch>
            <a:fillRect/>
          </a:stretch>
        </p:blipFill>
        <p:spPr>
          <a:xfrm>
            <a:off x="4722997" y="1068055"/>
            <a:ext cx="2246515" cy="5548623"/>
          </a:xfrm>
          <a:prstGeom prst="rect">
            <a:avLst/>
          </a:prstGeom>
        </p:spPr>
      </p:pic>
    </p:spTree>
    <p:extLst>
      <p:ext uri="{BB962C8B-B14F-4D97-AF65-F5344CB8AC3E}">
        <p14:creationId xmlns:p14="http://schemas.microsoft.com/office/powerpoint/2010/main" val="50929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048" y="688769"/>
            <a:ext cx="10138516" cy="6001643"/>
          </a:xfrm>
          <a:prstGeom prst="rect">
            <a:avLst/>
          </a:prstGeom>
          <a:noFill/>
        </p:spPr>
        <p:txBody>
          <a:bodyPr wrap="square" rtlCol="0">
            <a:spAutoFit/>
          </a:bodyPr>
          <a:lstStyle/>
          <a:p>
            <a:pPr marL="457200" indent="-457200">
              <a:buAutoNum type="alphaLcParenR"/>
            </a:pPr>
            <a:r>
              <a:rPr lang="fr-FR" sz="2400" b="1" dirty="0">
                <a:latin typeface="Arial" panose="020B0604020202020204" pitchFamily="34" charset="0"/>
                <a:cs typeface="Arial" panose="020B0604020202020204" pitchFamily="34" charset="0"/>
              </a:rPr>
              <a:t>Je repère les signes de décrochage: </a:t>
            </a:r>
          </a:p>
          <a:p>
            <a:endParaRPr lang="fr-FR" sz="24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La bonne durée pour une séance c’est de finir avant que la classe ne décroche.</a:t>
            </a:r>
          </a:p>
          <a:p>
            <a:endParaRPr lang="fr-FR" sz="24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Signes corporels décryptés par les enseignants :</a:t>
            </a:r>
          </a:p>
          <a:p>
            <a:r>
              <a:rPr lang="fr-FR" sz="2400" dirty="0">
                <a:latin typeface="Arial" panose="020B0604020202020204" pitchFamily="34" charset="0"/>
                <a:cs typeface="Arial" panose="020B0604020202020204" pitchFamily="34" charset="0"/>
              </a:rPr>
              <a:t>-  Position fléchie (dos rond, épaules rentrées..)</a:t>
            </a:r>
          </a:p>
          <a:p>
            <a:r>
              <a:rPr lang="fr-FR" sz="2400" dirty="0">
                <a:latin typeface="Arial" panose="020B0604020202020204" pitchFamily="34" charset="0"/>
                <a:cs typeface="Arial" panose="020B0604020202020204" pitchFamily="34" charset="0"/>
              </a:rPr>
              <a:t>-  Gesticulation sur la chaise, nervosité, mouvements répétitifs (jeu avec le crayon…)</a:t>
            </a:r>
          </a:p>
          <a:p>
            <a:r>
              <a:rPr lang="fr-FR" sz="2400" dirty="0">
                <a:latin typeface="Arial" panose="020B0604020202020204" pitchFamily="34" charset="0"/>
                <a:cs typeface="Arial" panose="020B0604020202020204" pitchFamily="34" charset="0"/>
              </a:rPr>
              <a:t>- Hypotonicité ou hypertonicité de l’enfant</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Autres signes :</a:t>
            </a:r>
          </a:p>
          <a:p>
            <a:r>
              <a:rPr lang="fr-FR" sz="2400" dirty="0">
                <a:latin typeface="Arial" panose="020B0604020202020204" pitchFamily="34" charset="0"/>
                <a:cs typeface="Arial" panose="020B0604020202020204" pitchFamily="34" charset="0"/>
              </a:rPr>
              <a:t>- Excitation ou passivité du groupe classe,</a:t>
            </a:r>
          </a:p>
          <a:p>
            <a:r>
              <a:rPr lang="fr-FR" sz="2400" dirty="0">
                <a:latin typeface="Arial" panose="020B0604020202020204" pitchFamily="34" charset="0"/>
                <a:cs typeface="Arial" panose="020B0604020202020204" pitchFamily="34" charset="0"/>
              </a:rPr>
              <a:t>- Inattention, manque de concentration,</a:t>
            </a:r>
          </a:p>
          <a:p>
            <a:r>
              <a:rPr lang="fr-FR" sz="2400" dirty="0">
                <a:latin typeface="Arial" panose="020B0604020202020204" pitchFamily="34" charset="0"/>
                <a:cs typeface="Arial" panose="020B0604020202020204" pitchFamily="34" charset="0"/>
              </a:rPr>
              <a:t>- Difficultés à mémoriser…</a:t>
            </a:r>
          </a:p>
          <a:p>
            <a:r>
              <a:rPr lang="fr-FR" sz="2400" dirty="0">
                <a:latin typeface="Arial" panose="020B0604020202020204" pitchFamily="34" charset="0"/>
                <a:cs typeface="Arial" panose="020B0604020202020204" pitchFamily="34" charset="0"/>
              </a:rPr>
              <a:t>- Comportements agressifs envers l’enseignant, entre les élèves…</a:t>
            </a:r>
          </a:p>
        </p:txBody>
      </p:sp>
    </p:spTree>
    <p:extLst>
      <p:ext uri="{BB962C8B-B14F-4D97-AF65-F5344CB8AC3E}">
        <p14:creationId xmlns:p14="http://schemas.microsoft.com/office/powerpoint/2010/main" val="283294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5465" y="1163949"/>
            <a:ext cx="10646535" cy="4616648"/>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b) Quelques idées d’activités pour créer une rupture, évacuer les tensions et favoriser la remobilisation</a:t>
            </a:r>
          </a:p>
          <a:p>
            <a:endParaRPr lang="fr-FR" sz="2400" b="1"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 Rituels corporels</a:t>
            </a:r>
          </a:p>
          <a:p>
            <a:r>
              <a:rPr lang="fr-FR" sz="2400" dirty="0">
                <a:latin typeface="Arial" panose="020B0604020202020204" pitchFamily="34" charset="0"/>
                <a:cs typeface="Arial" panose="020B0604020202020204" pitchFamily="34" charset="0"/>
              </a:rPr>
              <a:t>-  Lecture offerte (très courte, style nouvelle, texte incomplet: la suite demain)</a:t>
            </a:r>
          </a:p>
          <a:p>
            <a:r>
              <a:rPr lang="fr-FR" sz="2400" dirty="0">
                <a:latin typeface="Arial" panose="020B0604020202020204" pitchFamily="34" charset="0"/>
                <a:cs typeface="Arial" panose="020B0604020202020204" pitchFamily="34" charset="0"/>
              </a:rPr>
              <a:t>- Rituels en histoire des arts, mur d’images, écoute musicale,</a:t>
            </a:r>
          </a:p>
          <a:p>
            <a:r>
              <a:rPr lang="fr-FR" sz="2400" dirty="0">
                <a:latin typeface="Arial" panose="020B0604020202020204" pitchFamily="34" charset="0"/>
                <a:cs typeface="Arial" panose="020B0604020202020204" pitchFamily="34" charset="0"/>
              </a:rPr>
              <a:t>- Rituels en LV</a:t>
            </a:r>
          </a:p>
          <a:p>
            <a:r>
              <a:rPr lang="fr-FR" sz="2400" dirty="0">
                <a:latin typeface="Arial" panose="020B0604020202020204" pitchFamily="34" charset="0"/>
                <a:cs typeface="Arial" panose="020B0604020202020204" pitchFamily="34" charset="0"/>
              </a:rPr>
              <a:t>- Poésie/théâtre (plutôt versant mise en scène en duo, viser le dynamisme)</a:t>
            </a:r>
          </a:p>
          <a:p>
            <a:r>
              <a:rPr lang="fr-FR" sz="2400" dirty="0">
                <a:latin typeface="Arial" panose="020B0604020202020204" pitchFamily="34" charset="0"/>
                <a:cs typeface="Arial" panose="020B0604020202020204" pitchFamily="34" charset="0"/>
              </a:rPr>
              <a:t>- Chants, jeux de rythme.</a:t>
            </a:r>
          </a:p>
          <a:p>
            <a:r>
              <a:rPr lang="fr-FR" sz="2400" dirty="0">
                <a:latin typeface="Arial" panose="020B0604020202020204" pitchFamily="34" charset="0"/>
                <a:cs typeface="Arial" panose="020B0604020202020204" pitchFamily="34" charset="0"/>
              </a:rPr>
              <a:t>-  Activités rythmées (exemple calcul mental)</a:t>
            </a:r>
          </a:p>
          <a:p>
            <a:endParaRPr lang="fr-FR" dirty="0"/>
          </a:p>
          <a:p>
            <a:endParaRPr lang="fr-FR" dirty="0"/>
          </a:p>
          <a:p>
            <a:endParaRPr lang="fr-FR" dirty="0"/>
          </a:p>
        </p:txBody>
      </p:sp>
    </p:spTree>
    <p:extLst>
      <p:ext uri="{BB962C8B-B14F-4D97-AF65-F5344CB8AC3E}">
        <p14:creationId xmlns:p14="http://schemas.microsoft.com/office/powerpoint/2010/main" val="1501414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8176" y="117693"/>
            <a:ext cx="9013372" cy="649408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c) Dans la journée, alterner : </a:t>
            </a:r>
          </a:p>
          <a:p>
            <a:endParaRPr lang="fr-FR"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1" dirty="0">
                <a:latin typeface="Arial" panose="020B0604020202020204" pitchFamily="34" charset="0"/>
                <a:cs typeface="Arial" panose="020B0604020202020204" pitchFamily="34" charset="0"/>
              </a:rPr>
              <a:t>Les modes de sollicitations : </a:t>
            </a:r>
            <a:r>
              <a:rPr lang="fr-FR" sz="2400" dirty="0">
                <a:latin typeface="Arial" panose="020B0604020202020204" pitchFamily="34" charset="0"/>
                <a:cs typeface="Arial" panose="020B0604020202020204" pitchFamily="34" charset="0"/>
              </a:rPr>
              <a:t>les temps de recherche, de découverte, d’entraînement, de création, de mémorisation, de réinvestissement</a:t>
            </a:r>
          </a:p>
          <a:p>
            <a:endParaRPr lang="fr-FR"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1" dirty="0">
                <a:latin typeface="Arial" panose="020B0604020202020204" pitchFamily="34" charset="0"/>
                <a:cs typeface="Arial" panose="020B0604020202020204" pitchFamily="34" charset="0"/>
              </a:rPr>
              <a:t>Les types d’activités </a:t>
            </a:r>
            <a:r>
              <a:rPr lang="fr-FR" sz="24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 Découvrir/explorer</a:t>
            </a:r>
          </a:p>
          <a:p>
            <a:r>
              <a:rPr lang="fr-FR" sz="2400" dirty="0">
                <a:latin typeface="Arial" panose="020B0604020202020204" pitchFamily="34" charset="0"/>
                <a:cs typeface="Arial" panose="020B0604020202020204" pitchFamily="34" charset="0"/>
              </a:rPr>
              <a:t>- Conceptualiser</a:t>
            </a:r>
          </a:p>
          <a:p>
            <a:r>
              <a:rPr lang="fr-FR" sz="2400" dirty="0">
                <a:latin typeface="Arial" panose="020B0604020202020204" pitchFamily="34" charset="0"/>
                <a:cs typeface="Arial" panose="020B0604020202020204" pitchFamily="34" charset="0"/>
              </a:rPr>
              <a:t>- Mémoriser</a:t>
            </a:r>
          </a:p>
          <a:p>
            <a:r>
              <a:rPr lang="fr-FR" sz="2400" dirty="0">
                <a:latin typeface="Arial" panose="020B0604020202020204" pitchFamily="34" charset="0"/>
                <a:cs typeface="Arial" panose="020B0604020202020204" pitchFamily="34" charset="0"/>
              </a:rPr>
              <a:t>- Catégoriser….</a:t>
            </a:r>
          </a:p>
          <a:p>
            <a:endParaRPr lang="fr-FR"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1" dirty="0">
                <a:latin typeface="Arial" panose="020B0604020202020204" pitchFamily="34" charset="0"/>
                <a:cs typeface="Arial" panose="020B0604020202020204" pitchFamily="34" charset="0"/>
              </a:rPr>
              <a:t>Les modalités de travail :</a:t>
            </a:r>
          </a:p>
          <a:p>
            <a:r>
              <a:rPr lang="fr-FR" sz="2400" dirty="0">
                <a:latin typeface="Arial" panose="020B0604020202020204" pitchFamily="34" charset="0"/>
                <a:cs typeface="Arial" panose="020B0604020202020204" pitchFamily="34" charset="0"/>
              </a:rPr>
              <a:t>- Individuel, binôme, groupe de 3 ou 4, groupe classe</a:t>
            </a:r>
          </a:p>
          <a:p>
            <a:r>
              <a:rPr lang="fr-FR" sz="2400" dirty="0">
                <a:latin typeface="Arial" panose="020B0604020202020204" pitchFamily="34" charset="0"/>
                <a:cs typeface="Arial" panose="020B0604020202020204" pitchFamily="34" charset="0"/>
              </a:rPr>
              <a:t>- Oral, écrit</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d) Moduler la durée des séances en fonction des activités et en fonction de l’âge. </a:t>
            </a:r>
            <a:r>
              <a:rPr lang="fr-FR" b="1" dirty="0">
                <a:latin typeface="Arial" panose="020B0604020202020204" pitchFamily="34" charset="0"/>
                <a:cs typeface="Arial" panose="020B0604020202020204" pitchFamily="34" charset="0"/>
              </a:rPr>
              <a:t>(entre 10 et 30 min pour les élèves de cycle 2, 15 et 45 min pour les élèves de cycle 3)</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761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10;&#10;Description générée automatiquement">
            <a:extLst>
              <a:ext uri="{FF2B5EF4-FFF2-40B4-BE49-F238E27FC236}">
                <a16:creationId xmlns:a16="http://schemas.microsoft.com/office/drawing/2014/main" id="{70FA080B-C723-460E-9F12-AACB8D82A4E2}"/>
              </a:ext>
            </a:extLst>
          </p:cNvPr>
          <p:cNvPicPr>
            <a:picLocks noChangeAspect="1"/>
          </p:cNvPicPr>
          <p:nvPr/>
        </p:nvPicPr>
        <p:blipFill>
          <a:blip r:embed="rId3"/>
          <a:stretch>
            <a:fillRect/>
          </a:stretch>
        </p:blipFill>
        <p:spPr>
          <a:xfrm>
            <a:off x="1770344" y="509989"/>
            <a:ext cx="8651311" cy="5867951"/>
          </a:xfrm>
          <a:prstGeom prst="rect">
            <a:avLst/>
          </a:prstGeom>
        </p:spPr>
      </p:pic>
      <p:sp>
        <p:nvSpPr>
          <p:cNvPr id="4" name="Rectangle 3">
            <a:extLst>
              <a:ext uri="{FF2B5EF4-FFF2-40B4-BE49-F238E27FC236}">
                <a16:creationId xmlns:a16="http://schemas.microsoft.com/office/drawing/2014/main" id="{4233B806-C137-4AE7-AF4E-32E78FA92761}"/>
              </a:ext>
            </a:extLst>
          </p:cNvPr>
          <p:cNvSpPr/>
          <p:nvPr/>
        </p:nvSpPr>
        <p:spPr>
          <a:xfrm>
            <a:off x="1287439" y="39975"/>
            <a:ext cx="10749886" cy="400110"/>
          </a:xfrm>
          <a:prstGeom prst="rect">
            <a:avLst/>
          </a:prstGeom>
        </p:spPr>
        <p:txBody>
          <a:bodyPr wrap="square">
            <a:spAutoFit/>
          </a:bodyPr>
          <a:lstStyle/>
          <a:p>
            <a:r>
              <a:rPr lang="fr-FR" sz="2000" dirty="0">
                <a:solidFill>
                  <a:schemeClr val="bg1"/>
                </a:solidFill>
                <a:latin typeface="Arial" panose="020B0604020202020204" pitchFamily="34" charset="0"/>
              </a:rPr>
              <a:t>Un emploi du temps journalier qui croise les plages horaires avec les types d’activités</a:t>
            </a:r>
            <a:endParaRPr lang="fr-FR" sz="2000" dirty="0">
              <a:solidFill>
                <a:schemeClr val="bg1"/>
              </a:solidFill>
            </a:endParaRPr>
          </a:p>
        </p:txBody>
      </p:sp>
    </p:spTree>
    <p:extLst>
      <p:ext uri="{BB962C8B-B14F-4D97-AF65-F5344CB8AC3E}">
        <p14:creationId xmlns:p14="http://schemas.microsoft.com/office/powerpoint/2010/main" val="17514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33B806-C137-4AE7-AF4E-32E78FA92761}"/>
              </a:ext>
            </a:extLst>
          </p:cNvPr>
          <p:cNvSpPr/>
          <p:nvPr/>
        </p:nvSpPr>
        <p:spPr>
          <a:xfrm>
            <a:off x="1287439" y="39975"/>
            <a:ext cx="10749886" cy="400110"/>
          </a:xfrm>
          <a:prstGeom prst="rect">
            <a:avLst/>
          </a:prstGeom>
        </p:spPr>
        <p:txBody>
          <a:bodyPr wrap="square">
            <a:spAutoFit/>
          </a:bodyPr>
          <a:lstStyle/>
          <a:p>
            <a:r>
              <a:rPr lang="fr-FR" sz="2000" dirty="0">
                <a:solidFill>
                  <a:schemeClr val="bg1"/>
                </a:solidFill>
                <a:latin typeface="Arial" panose="020B0604020202020204" pitchFamily="34" charset="0"/>
              </a:rPr>
              <a:t>Un emploi du temps journalier qui croise les plages horaires avec les types d’activités (suite)</a:t>
            </a:r>
            <a:endParaRPr lang="fr-FR" sz="2000" dirty="0">
              <a:solidFill>
                <a:schemeClr val="bg1"/>
              </a:solidFill>
            </a:endParaRPr>
          </a:p>
        </p:txBody>
      </p:sp>
      <p:pic>
        <p:nvPicPr>
          <p:cNvPr id="2" name="Image 1">
            <a:extLst>
              <a:ext uri="{FF2B5EF4-FFF2-40B4-BE49-F238E27FC236}">
                <a16:creationId xmlns:a16="http://schemas.microsoft.com/office/drawing/2014/main" id="{8B2B0434-52D8-4139-B054-8585901A8812}"/>
              </a:ext>
            </a:extLst>
          </p:cNvPr>
          <p:cNvPicPr>
            <a:picLocks noChangeAspect="1"/>
          </p:cNvPicPr>
          <p:nvPr/>
        </p:nvPicPr>
        <p:blipFill>
          <a:blip r:embed="rId3"/>
          <a:stretch>
            <a:fillRect/>
          </a:stretch>
        </p:blipFill>
        <p:spPr>
          <a:xfrm>
            <a:off x="1336680" y="480060"/>
            <a:ext cx="9518639" cy="5897879"/>
          </a:xfrm>
          <a:prstGeom prst="rect">
            <a:avLst/>
          </a:prstGeom>
        </p:spPr>
      </p:pic>
    </p:spTree>
    <p:extLst>
      <p:ext uri="{BB962C8B-B14F-4D97-AF65-F5344CB8AC3E}">
        <p14:creationId xmlns:p14="http://schemas.microsoft.com/office/powerpoint/2010/main" val="769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85639" y="2832410"/>
            <a:ext cx="9333570" cy="707886"/>
          </a:xfrm>
          <a:prstGeom prst="rect">
            <a:avLst/>
          </a:prstGeom>
          <a:noFill/>
        </p:spPr>
        <p:txBody>
          <a:bodyPr wrap="square" rtlCol="0">
            <a:spAutoFit/>
          </a:bodyPr>
          <a:lstStyle/>
          <a:p>
            <a:pPr algn="ctr"/>
            <a:r>
              <a:rPr lang="fr-FR" sz="4000" dirty="0"/>
              <a:t>…et pour la classe dédoublée</a:t>
            </a:r>
          </a:p>
        </p:txBody>
      </p:sp>
    </p:spTree>
    <p:extLst>
      <p:ext uri="{BB962C8B-B14F-4D97-AF65-F5344CB8AC3E}">
        <p14:creationId xmlns:p14="http://schemas.microsoft.com/office/powerpoint/2010/main" val="31611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7348" y="384246"/>
            <a:ext cx="11317184" cy="5262979"/>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DEROULEMENT de l’intervention :</a:t>
            </a:r>
          </a:p>
          <a:p>
            <a:endParaRPr lang="fr-FR"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800" dirty="0">
                <a:latin typeface="Arial" panose="020B0604020202020204" pitchFamily="34" charset="0"/>
                <a:cs typeface="Arial" panose="020B0604020202020204" pitchFamily="34" charset="0"/>
              </a:rPr>
              <a:t>Apports théoriques : </a:t>
            </a:r>
          </a:p>
          <a:p>
            <a:pPr marL="342900" indent="-342900">
              <a:buFontTx/>
              <a:buChar char="-"/>
            </a:pPr>
            <a:r>
              <a:rPr lang="fr-FR" sz="2800" dirty="0">
                <a:latin typeface="Arial" panose="020B0604020202020204" pitchFamily="34" charset="0"/>
                <a:cs typeface="Arial" panose="020B0604020202020204" pitchFamily="34" charset="0"/>
              </a:rPr>
              <a:t>attentes institutionnelles et contraintes matérielles, </a:t>
            </a:r>
          </a:p>
          <a:p>
            <a:pPr marL="342900" indent="-342900">
              <a:buFontTx/>
              <a:buChar char="-"/>
            </a:pPr>
            <a:r>
              <a:rPr lang="fr-FR" sz="2800" dirty="0">
                <a:latin typeface="Arial" panose="020B0604020202020204" pitchFamily="34" charset="0"/>
                <a:cs typeface="Arial" panose="020B0604020202020204" pitchFamily="34" charset="0"/>
              </a:rPr>
              <a:t>les besoins de l’enfant et les rythmes de l’enfant</a:t>
            </a:r>
          </a:p>
          <a:p>
            <a:pPr marL="342900" indent="-342900">
              <a:buFontTx/>
              <a:buChar char="-"/>
            </a:pPr>
            <a:r>
              <a:rPr lang="fr-FR" sz="2800" dirty="0">
                <a:latin typeface="Arial" panose="020B0604020202020204" pitchFamily="34" charset="0"/>
                <a:cs typeface="Arial" panose="020B0604020202020204" pitchFamily="34" charset="0"/>
              </a:rPr>
              <a:t>les incidences sur l’organisation des temps d’enseignement</a:t>
            </a:r>
          </a:p>
          <a:p>
            <a:pPr marL="342900" indent="-342900">
              <a:buFontTx/>
              <a:buChar char="-"/>
            </a:pPr>
            <a:endParaRPr lang="fr-F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sz="2800" dirty="0">
                <a:latin typeface="Arial" panose="020B0604020202020204" pitchFamily="34" charset="0"/>
                <a:cs typeface="Arial" panose="020B0604020202020204" pitchFamily="34" charset="0"/>
              </a:rPr>
              <a:t>Spécificité de la classe allégée</a:t>
            </a:r>
          </a:p>
          <a:p>
            <a:endParaRPr lang="fr-FR"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800" dirty="0">
                <a:latin typeface="Arial" panose="020B0604020202020204" pitchFamily="34" charset="0"/>
                <a:cs typeface="Arial" panose="020B0604020202020204" pitchFamily="34" charset="0"/>
              </a:rPr>
              <a:t>Réflexion sur l’emploi du temps de sa classe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		travail en autonomie</a:t>
            </a:r>
          </a:p>
          <a:p>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22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3A0C80-4C77-4E83-B351-5F15E0796441}"/>
              </a:ext>
            </a:extLst>
          </p:cNvPr>
          <p:cNvSpPr txBox="1"/>
          <p:nvPr/>
        </p:nvSpPr>
        <p:spPr>
          <a:xfrm>
            <a:off x="1617785" y="371659"/>
            <a:ext cx="10454785" cy="8402300"/>
          </a:xfrm>
          <a:prstGeom prst="rect">
            <a:avLst/>
          </a:prstGeom>
          <a:noFill/>
        </p:spPr>
        <p:txBody>
          <a:bodyPr wrap="none" rtlCol="0">
            <a:spAutoFit/>
          </a:bodyPr>
          <a:lstStyle/>
          <a:p>
            <a:r>
              <a:rPr lang="fr-FR" dirty="0"/>
              <a:t>Les attendus de fin de CE1 :</a:t>
            </a:r>
          </a:p>
          <a:p>
            <a:r>
              <a:rPr lang="fr-FR" dirty="0"/>
              <a:t>Au CE1, l’automatisation du décodage conduit les élèves à lire à une vitesse </a:t>
            </a:r>
            <a:r>
              <a:rPr lang="fr-FR" b="1" dirty="0"/>
              <a:t>d’au moins 70 mots par minute.</a:t>
            </a:r>
          </a:p>
          <a:p>
            <a:r>
              <a:rPr lang="fr-FR" i="1" dirty="0"/>
              <a:t>Les repères de progression permettent aux professeurs de concevoir des programmations et </a:t>
            </a:r>
            <a:r>
              <a:rPr lang="fr-FR" b="1" i="1" dirty="0"/>
              <a:t>un emploi</a:t>
            </a:r>
            <a:br>
              <a:rPr lang="fr-FR" b="1" i="1" dirty="0"/>
            </a:br>
            <a:r>
              <a:rPr lang="fr-FR" b="1" i="1" dirty="0"/>
              <a:t>du temps hebdomadaire </a:t>
            </a:r>
            <a:r>
              <a:rPr lang="fr-FR" i="1" dirty="0"/>
              <a:t>qui accordent une place importance </a:t>
            </a:r>
            <a:r>
              <a:rPr lang="fr-FR" b="1" i="1" dirty="0"/>
              <a:t>à l’entraînement de la lecture à haute voix</a:t>
            </a:r>
            <a:r>
              <a:rPr lang="fr-FR" i="1" dirty="0"/>
              <a:t>,</a:t>
            </a:r>
            <a:br>
              <a:rPr lang="fr-FR" i="1" dirty="0"/>
            </a:br>
            <a:r>
              <a:rPr lang="fr-FR" i="1" dirty="0"/>
              <a:t>dont </a:t>
            </a:r>
            <a:r>
              <a:rPr lang="fr-FR" b="1" i="1" dirty="0"/>
              <a:t>la pratique quotidienne est favorisée par la taille du groupe</a:t>
            </a:r>
            <a:r>
              <a:rPr lang="fr-FR" i="1" dirty="0"/>
              <a:t>, dont il convient d’utiliser pleinement</a:t>
            </a:r>
            <a:br>
              <a:rPr lang="fr-FR" i="1" dirty="0"/>
            </a:br>
            <a:r>
              <a:rPr lang="fr-FR" i="1" dirty="0"/>
              <a:t>l’opportunité. </a:t>
            </a:r>
          </a:p>
          <a:p>
            <a:endParaRPr lang="fr-FR" i="1" dirty="0"/>
          </a:p>
          <a:p>
            <a:r>
              <a:rPr lang="fr-FR" dirty="0"/>
              <a:t>Construire le parcours d’un lecteur autonome  (une des quatre recommandations)</a:t>
            </a:r>
          </a:p>
          <a:p>
            <a:r>
              <a:rPr lang="fr-FR" b="1" i="1" dirty="0"/>
              <a:t>La classe dédoublée constitue un cadre propice à un entraînement intensif de la lecture à voix haute.</a:t>
            </a:r>
            <a:br>
              <a:rPr lang="fr-FR" b="1" i="1" dirty="0"/>
            </a:br>
            <a:r>
              <a:rPr lang="fr-FR" b="1" i="1" dirty="0"/>
              <a:t>Chaque jour, tous les élèves lisent à haute voix, en présence du professeur, seuls ou en tout petit groupe.</a:t>
            </a:r>
            <a:br>
              <a:rPr lang="fr-FR" b="1" i="1" dirty="0"/>
            </a:br>
            <a:r>
              <a:rPr lang="fr-FR" i="1" dirty="0"/>
              <a:t>L’automatisation des procédures de décodage, pour les élèves qui en ont besoin, s’obtient au prix d’un</a:t>
            </a:r>
            <a:br>
              <a:rPr lang="fr-FR" i="1" dirty="0"/>
            </a:br>
            <a:r>
              <a:rPr lang="fr-FR" b="1" i="1" dirty="0"/>
              <a:t>entraînement très régulier</a:t>
            </a:r>
            <a:r>
              <a:rPr lang="fr-FR" i="1" dirty="0"/>
              <a:t>, de gammes de lecture, à partir de listes de syllabes, pseudos mots, mots</a:t>
            </a:r>
            <a:br>
              <a:rPr lang="fr-FR" i="1" dirty="0"/>
            </a:br>
            <a:r>
              <a:rPr lang="fr-FR" i="1" dirty="0"/>
              <a:t>contenant une puis deux et trois syllabes. </a:t>
            </a:r>
          </a:p>
          <a:p>
            <a:endParaRPr lang="fr-FR" dirty="0"/>
          </a:p>
          <a:p>
            <a:r>
              <a:rPr lang="fr-FR" b="1" dirty="0"/>
              <a:t>L’emploi du temps</a:t>
            </a:r>
            <a:r>
              <a:rPr lang="fr-FR" dirty="0"/>
              <a:t> en classe de CP et de CE1 est </a:t>
            </a:r>
            <a:r>
              <a:rPr lang="fr-FR" b="1" dirty="0"/>
              <a:t>évolutif</a:t>
            </a:r>
            <a:r>
              <a:rPr lang="fr-FR" dirty="0"/>
              <a:t>, remanié au fil de l’année en fonction</a:t>
            </a:r>
          </a:p>
          <a:p>
            <a:r>
              <a:rPr lang="fr-FR" dirty="0"/>
              <a:t>des apprentissages stabilisés et de ceux qui restent à renforcer. </a:t>
            </a:r>
          </a:p>
          <a:p>
            <a:r>
              <a:rPr lang="fr-FR" dirty="0"/>
              <a:t>le volume horaire dédié aux domaines d’apprentissages est-il suffisant ? </a:t>
            </a:r>
            <a:br>
              <a:rPr lang="fr-FR" dirty="0"/>
            </a:br>
            <a:r>
              <a:rPr lang="fr-FR" dirty="0"/>
              <a:t>l’enseignement de la grammaire et du vocabulaire fait-il l’objet de séances dédiées régulières inscrites à</a:t>
            </a:r>
            <a:br>
              <a:rPr lang="fr-FR" dirty="0"/>
            </a:br>
            <a:r>
              <a:rPr lang="fr-FR" dirty="0"/>
              <a:t>l’emploi du temps ? </a:t>
            </a:r>
          </a:p>
          <a:p>
            <a:r>
              <a:rPr lang="fr-FR" dirty="0"/>
              <a:t>la pratique de l’écriture dans ses 4 dimensions (rédaction, copie, dictée et geste graphique) est-elle très</a:t>
            </a:r>
            <a:br>
              <a:rPr lang="fr-FR" dirty="0"/>
            </a:br>
            <a:r>
              <a:rPr lang="fr-FR" dirty="0"/>
              <a:t>régulière et mise en œuvre dès le début de l’année ? </a:t>
            </a:r>
            <a:br>
              <a:rPr lang="fr-FR" dirty="0"/>
            </a:br>
            <a:br>
              <a:rPr lang="fr-FR" dirty="0"/>
            </a:br>
            <a:endParaRPr lang="fr-FR" dirty="0"/>
          </a:p>
          <a:p>
            <a:endParaRPr lang="fr-FR" b="1" dirty="0"/>
          </a:p>
          <a:p>
            <a:br>
              <a:rPr lang="fr-FR" dirty="0"/>
            </a:br>
            <a:endParaRPr lang="fr-FR" dirty="0"/>
          </a:p>
          <a:p>
            <a:endParaRPr lang="fr-FR" dirty="0"/>
          </a:p>
          <a:p>
            <a:br>
              <a:rPr lang="fr-FR" dirty="0"/>
            </a:br>
            <a:endParaRPr lang="fr-FR" dirty="0"/>
          </a:p>
        </p:txBody>
      </p:sp>
    </p:spTree>
    <p:extLst>
      <p:ext uri="{BB962C8B-B14F-4D97-AF65-F5344CB8AC3E}">
        <p14:creationId xmlns:p14="http://schemas.microsoft.com/office/powerpoint/2010/main" val="7084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7E123AAE-7C5D-4EC5-B570-7141C940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E68FE8-33EE-42EC-8894-04923755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B06278D1-EDEC-4C13-9C40-8AB96E0DFB22}"/>
              </a:ext>
            </a:extLst>
          </p:cNvPr>
          <p:cNvPicPr>
            <a:picLocks noChangeAspect="1"/>
          </p:cNvPicPr>
          <p:nvPr/>
        </p:nvPicPr>
        <p:blipFill>
          <a:blip r:embed="rId3"/>
          <a:stretch>
            <a:fillRect/>
          </a:stretch>
        </p:blipFill>
        <p:spPr>
          <a:xfrm>
            <a:off x="2418729" y="643467"/>
            <a:ext cx="7354542" cy="5571066"/>
          </a:xfrm>
          <a:prstGeom prst="rect">
            <a:avLst/>
          </a:prstGeom>
        </p:spPr>
      </p:pic>
    </p:spTree>
    <p:extLst>
      <p:ext uri="{BB962C8B-B14F-4D97-AF65-F5344CB8AC3E}">
        <p14:creationId xmlns:p14="http://schemas.microsoft.com/office/powerpoint/2010/main" val="192475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149EB62-1692-4D1D-A7C2-FB2F6A61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77DFC9-33A4-4343-9970-1CBCEDEDB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17A9A6C-C4D0-4F00-826D-E27A9EEA6C2B}"/>
              </a:ext>
            </a:extLst>
          </p:cNvPr>
          <p:cNvPicPr>
            <a:picLocks noChangeAspect="1"/>
          </p:cNvPicPr>
          <p:nvPr/>
        </p:nvPicPr>
        <p:blipFill rotWithShape="1">
          <a:blip r:embed="rId3"/>
          <a:srcRect t="3312"/>
          <a:stretch/>
        </p:blipFill>
        <p:spPr>
          <a:xfrm>
            <a:off x="477012" y="643378"/>
            <a:ext cx="7893265" cy="5571243"/>
          </a:xfrm>
          <a:prstGeom prst="rect">
            <a:avLst/>
          </a:prstGeom>
        </p:spPr>
      </p:pic>
      <p:pic>
        <p:nvPicPr>
          <p:cNvPr id="4" name="Image 3">
            <a:extLst>
              <a:ext uri="{FF2B5EF4-FFF2-40B4-BE49-F238E27FC236}">
                <a16:creationId xmlns:a16="http://schemas.microsoft.com/office/drawing/2014/main" id="{3D2CD424-9168-4BC9-8E5C-E0805003CF66}"/>
              </a:ext>
            </a:extLst>
          </p:cNvPr>
          <p:cNvPicPr>
            <a:picLocks noChangeAspect="1"/>
          </p:cNvPicPr>
          <p:nvPr/>
        </p:nvPicPr>
        <p:blipFill>
          <a:blip r:embed="rId4"/>
          <a:stretch>
            <a:fillRect/>
          </a:stretch>
        </p:blipFill>
        <p:spPr>
          <a:xfrm>
            <a:off x="8370277" y="2541711"/>
            <a:ext cx="3178255" cy="1064715"/>
          </a:xfrm>
          <a:prstGeom prst="rect">
            <a:avLst/>
          </a:prstGeom>
        </p:spPr>
      </p:pic>
    </p:spTree>
    <p:extLst>
      <p:ext uri="{BB962C8B-B14F-4D97-AF65-F5344CB8AC3E}">
        <p14:creationId xmlns:p14="http://schemas.microsoft.com/office/powerpoint/2010/main" val="114378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2" name="Image 1">
            <a:extLst>
              <a:ext uri="{FF2B5EF4-FFF2-40B4-BE49-F238E27FC236}">
                <a16:creationId xmlns:a16="http://schemas.microsoft.com/office/drawing/2014/main" id="{8611ABD6-F71C-4F4F-B77A-8E1494C9918B}"/>
              </a:ext>
            </a:extLst>
          </p:cNvPr>
          <p:cNvPicPr>
            <a:picLocks noChangeAspect="1"/>
          </p:cNvPicPr>
          <p:nvPr/>
        </p:nvPicPr>
        <p:blipFill rotWithShape="1">
          <a:blip r:embed="rId3"/>
          <a:srcRect r="1" b="8473"/>
          <a:stretch/>
        </p:blipFill>
        <p:spPr>
          <a:xfrm>
            <a:off x="796065" y="10"/>
            <a:ext cx="11395934" cy="6857990"/>
          </a:xfrm>
          <a:custGeom>
            <a:avLst/>
            <a:gdLst>
              <a:gd name="connsiteX0" fmla="*/ 867942 w 11395934"/>
              <a:gd name="connsiteY0" fmla="*/ 0 h 6858000"/>
              <a:gd name="connsiteX1" fmla="*/ 1786638 w 11395934"/>
              <a:gd name="connsiteY1" fmla="*/ 0 h 6858000"/>
              <a:gd name="connsiteX2" fmla="*/ 11395934 w 11395934"/>
              <a:gd name="connsiteY2" fmla="*/ 0 h 6858000"/>
              <a:gd name="connsiteX3" fmla="*/ 11395934 w 11395934"/>
              <a:gd name="connsiteY3" fmla="*/ 6858000 h 6858000"/>
              <a:gd name="connsiteX4" fmla="*/ 1925619 w 11395934"/>
              <a:gd name="connsiteY4" fmla="*/ 6858000 h 6858000"/>
              <a:gd name="connsiteX5" fmla="*/ 1924311 w 11395934"/>
              <a:gd name="connsiteY5" fmla="*/ 6820097 h 6858000"/>
              <a:gd name="connsiteX6" fmla="*/ 1925076 w 11395934"/>
              <a:gd name="connsiteY6" fmla="*/ 6858000 h 6858000"/>
              <a:gd name="connsiteX7" fmla="*/ 1892647 w 11395934"/>
              <a:gd name="connsiteY7" fmla="*/ 6858000 h 6858000"/>
              <a:gd name="connsiteX8" fmla="*/ 0 w 11395934"/>
              <a:gd name="connsiteY8" fmla="*/ 5314276 h 6858000"/>
              <a:gd name="connsiteX9" fmla="*/ 867942 w 11395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385442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3A0C80-4C77-4E83-B351-5F15E0796441}"/>
              </a:ext>
            </a:extLst>
          </p:cNvPr>
          <p:cNvSpPr txBox="1"/>
          <p:nvPr/>
        </p:nvSpPr>
        <p:spPr>
          <a:xfrm>
            <a:off x="1617785" y="371659"/>
            <a:ext cx="10298912" cy="4801314"/>
          </a:xfrm>
          <a:prstGeom prst="rect">
            <a:avLst/>
          </a:prstGeom>
          <a:noFill/>
        </p:spPr>
        <p:txBody>
          <a:bodyPr wrap="square" rtlCol="0">
            <a:spAutoFit/>
          </a:bodyPr>
          <a:lstStyle/>
          <a:p>
            <a:r>
              <a:rPr lang="fr-FR" b="1" dirty="0"/>
              <a:t>Éviter la sur sollicitation, entretenir la motivation et l’attention des élèves.</a:t>
            </a:r>
          </a:p>
          <a:p>
            <a:endParaRPr lang="fr-FR" b="1" dirty="0"/>
          </a:p>
          <a:p>
            <a:r>
              <a:rPr lang="fr-FR" dirty="0"/>
              <a:t>Pour éviter la sur sollicitation, écueil possible avec un groupe restreint d’élèves, le professeur organise la journée en distinguant les phases d’apprentissage, les temps collectifs ou individuels, les travaux en autonomie, en grand groupe ou en petits groupes.</a:t>
            </a:r>
            <a:br>
              <a:rPr lang="fr-FR" dirty="0"/>
            </a:br>
            <a:r>
              <a:rPr lang="fr-FR" dirty="0"/>
              <a:t>Les enfants ont des temps d’attention relativement courts mais particulièrement intenses. Contrairement</a:t>
            </a:r>
            <a:br>
              <a:rPr lang="fr-FR" dirty="0"/>
            </a:br>
            <a:r>
              <a:rPr lang="fr-FR" dirty="0"/>
              <a:t>aux adultes, ils se fatiguent vite, mais ils reprennent de l’énergie aussi vite. Il est important de les solliciter</a:t>
            </a:r>
            <a:br>
              <a:rPr lang="fr-FR" dirty="0"/>
            </a:br>
            <a:r>
              <a:rPr lang="fr-FR" dirty="0"/>
              <a:t>sur des temps courts, et d’autant plus courts que les enseignements sont nouveaux. </a:t>
            </a:r>
          </a:p>
          <a:p>
            <a:r>
              <a:rPr lang="fr-FR" dirty="0"/>
              <a:t>Une alternance de temps de découverte, d’entraînement, de jeu et de repos, s’enchaînent avec régularité dans la journée de classe.</a:t>
            </a:r>
            <a:br>
              <a:rPr lang="fr-FR" dirty="0"/>
            </a:br>
            <a:r>
              <a:rPr lang="fr-FR" dirty="0"/>
              <a:t>Les élèves reconnaissent l’identité formelle des situations dont les enjeux ne varient pas et qui constituent</a:t>
            </a:r>
            <a:br>
              <a:rPr lang="fr-FR" dirty="0"/>
            </a:br>
            <a:r>
              <a:rPr lang="fr-FR" dirty="0"/>
              <a:t>des repères sûrs, même si les contenus évoluent. </a:t>
            </a:r>
            <a:br>
              <a:rPr lang="fr-FR" dirty="0"/>
            </a:br>
            <a:r>
              <a:rPr lang="fr-FR" dirty="0"/>
              <a:t> </a:t>
            </a:r>
            <a:br>
              <a:rPr lang="fr-FR" dirty="0"/>
            </a:br>
            <a:endParaRPr lang="fr-FR" dirty="0"/>
          </a:p>
          <a:p>
            <a:endParaRPr lang="fr-FR" dirty="0"/>
          </a:p>
          <a:p>
            <a:br>
              <a:rPr lang="fr-FR" dirty="0"/>
            </a:br>
            <a:endParaRPr lang="fr-FR" dirty="0"/>
          </a:p>
        </p:txBody>
      </p:sp>
    </p:spTree>
    <p:extLst>
      <p:ext uri="{BB962C8B-B14F-4D97-AF65-F5344CB8AC3E}">
        <p14:creationId xmlns:p14="http://schemas.microsoft.com/office/powerpoint/2010/main" val="765015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85639" y="2832410"/>
            <a:ext cx="9333570" cy="1323439"/>
          </a:xfrm>
          <a:prstGeom prst="rect">
            <a:avLst/>
          </a:prstGeom>
          <a:noFill/>
        </p:spPr>
        <p:txBody>
          <a:bodyPr wrap="square" rtlCol="0">
            <a:spAutoFit/>
          </a:bodyPr>
          <a:lstStyle/>
          <a:p>
            <a:pPr algn="ctr"/>
            <a:r>
              <a:rPr lang="fr-FR" sz="4000" dirty="0"/>
              <a:t>Travail en autonomie autour </a:t>
            </a:r>
          </a:p>
          <a:p>
            <a:pPr algn="ctr"/>
            <a:r>
              <a:rPr lang="fr-FR" sz="4000" dirty="0"/>
              <a:t>des emplois du temps</a:t>
            </a:r>
          </a:p>
        </p:txBody>
      </p:sp>
    </p:spTree>
    <p:extLst>
      <p:ext uri="{BB962C8B-B14F-4D97-AF65-F5344CB8AC3E}">
        <p14:creationId xmlns:p14="http://schemas.microsoft.com/office/powerpoint/2010/main" val="146948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049734D-4A26-4FB6-A5C1-31228A5BB313}"/>
              </a:ext>
            </a:extLst>
          </p:cNvPr>
          <p:cNvSpPr txBox="1"/>
          <p:nvPr/>
        </p:nvSpPr>
        <p:spPr>
          <a:xfrm>
            <a:off x="3502855" y="3291840"/>
            <a:ext cx="4347665" cy="1754326"/>
          </a:xfrm>
          <a:prstGeom prst="rect">
            <a:avLst/>
          </a:prstGeom>
          <a:noFill/>
        </p:spPr>
        <p:txBody>
          <a:bodyPr wrap="none" rtlCol="0">
            <a:spAutoFit/>
          </a:bodyPr>
          <a:lstStyle/>
          <a:p>
            <a:r>
              <a:rPr lang="fr-FR" dirty="0">
                <a:hlinkClick r:id="rId2" action="ppaction://hlinkfile"/>
              </a:rPr>
              <a:t>A partir de ce fichier…..</a:t>
            </a:r>
            <a:endParaRPr lang="fr-FR" dirty="0"/>
          </a:p>
          <a:p>
            <a:endParaRPr lang="fr-FR" dirty="0"/>
          </a:p>
          <a:p>
            <a:endParaRPr lang="fr-FR" dirty="0"/>
          </a:p>
          <a:p>
            <a:endParaRPr lang="fr-FR" dirty="0"/>
          </a:p>
          <a:p>
            <a:r>
              <a:rPr lang="fr-FR" sz="3600" dirty="0">
                <a:hlinkClick r:id="rId3"/>
              </a:rPr>
              <a:t>http://bit.ly/edtauchel</a:t>
            </a:r>
            <a:endParaRPr lang="fr-FR" sz="3600" dirty="0"/>
          </a:p>
        </p:txBody>
      </p:sp>
    </p:spTree>
    <p:extLst>
      <p:ext uri="{BB962C8B-B14F-4D97-AF65-F5344CB8AC3E}">
        <p14:creationId xmlns:p14="http://schemas.microsoft.com/office/powerpoint/2010/main" val="157215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3D3C148-239F-4A50-96A5-A8031584DDE7}"/>
              </a:ext>
            </a:extLst>
          </p:cNvPr>
          <p:cNvPicPr>
            <a:picLocks noChangeAspect="1"/>
          </p:cNvPicPr>
          <p:nvPr/>
        </p:nvPicPr>
        <p:blipFill>
          <a:blip r:embed="rId2"/>
          <a:stretch>
            <a:fillRect/>
          </a:stretch>
        </p:blipFill>
        <p:spPr>
          <a:xfrm>
            <a:off x="954258" y="0"/>
            <a:ext cx="10283483" cy="6866503"/>
          </a:xfrm>
          <a:prstGeom prst="rect">
            <a:avLst/>
          </a:prstGeom>
        </p:spPr>
      </p:pic>
    </p:spTree>
    <p:extLst>
      <p:ext uri="{BB962C8B-B14F-4D97-AF65-F5344CB8AC3E}">
        <p14:creationId xmlns:p14="http://schemas.microsoft.com/office/powerpoint/2010/main" val="1471277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A2A2F7B-223C-4664-AF83-D126E7E0104B}"/>
              </a:ext>
            </a:extLst>
          </p:cNvPr>
          <p:cNvPicPr>
            <a:picLocks noChangeAspect="1"/>
          </p:cNvPicPr>
          <p:nvPr/>
        </p:nvPicPr>
        <p:blipFill>
          <a:blip r:embed="rId2"/>
          <a:stretch>
            <a:fillRect/>
          </a:stretch>
        </p:blipFill>
        <p:spPr>
          <a:xfrm>
            <a:off x="1500554" y="1485116"/>
            <a:ext cx="10400714" cy="3887767"/>
          </a:xfrm>
          <a:prstGeom prst="rect">
            <a:avLst/>
          </a:prstGeom>
        </p:spPr>
      </p:pic>
    </p:spTree>
    <p:extLst>
      <p:ext uri="{BB962C8B-B14F-4D97-AF65-F5344CB8AC3E}">
        <p14:creationId xmlns:p14="http://schemas.microsoft.com/office/powerpoint/2010/main" val="195837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74126" y="-89211"/>
            <a:ext cx="9680306" cy="6463308"/>
          </a:xfrm>
          <a:prstGeom prst="rect">
            <a:avLst/>
          </a:prstGeom>
          <a:noFill/>
        </p:spPr>
        <p:txBody>
          <a:bodyPr wrap="square" rtlCol="0">
            <a:spAutoFit/>
          </a:bodyPr>
          <a:lstStyle/>
          <a:p>
            <a:endParaRPr lang="fr-FR" dirty="0"/>
          </a:p>
          <a:p>
            <a:r>
              <a:rPr lang="fr-FR" sz="2400" dirty="0">
                <a:latin typeface="Arial" panose="020B0604020202020204" pitchFamily="34" charset="0"/>
                <a:cs typeface="Arial" panose="020B0604020202020204" pitchFamily="34" charset="0"/>
              </a:rPr>
              <a:t>L’EMPLOI DU TEMPS:</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Il résulte de la prise en compte de différents facteurs : </a:t>
            </a:r>
          </a:p>
          <a:p>
            <a:endParaRPr lang="fr-FR"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Les </a:t>
            </a:r>
            <a:r>
              <a:rPr lang="fr-FR" sz="2400" b="1" dirty="0">
                <a:latin typeface="Arial" panose="020B0604020202020204" pitchFamily="34" charset="0"/>
                <a:cs typeface="Arial" panose="020B0604020202020204" pitchFamily="34" charset="0"/>
              </a:rPr>
              <a:t>attentes institutionnelles </a:t>
            </a:r>
            <a:r>
              <a:rPr lang="fr-FR" sz="2400" dirty="0">
                <a:latin typeface="Arial" panose="020B0604020202020204" pitchFamily="34" charset="0"/>
                <a:cs typeface="Arial" panose="020B0604020202020204" pitchFamily="34" charset="0"/>
              </a:rPr>
              <a:t>(les horaires des programmes, arrêté du 9 novembre 2015)</a:t>
            </a:r>
          </a:p>
          <a:p>
            <a:endParaRPr lang="fr-FR"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Les </a:t>
            </a:r>
            <a:r>
              <a:rPr lang="fr-FR" sz="2400" b="1" dirty="0">
                <a:latin typeface="Arial" panose="020B0604020202020204" pitchFamily="34" charset="0"/>
                <a:cs typeface="Arial" panose="020B0604020202020204" pitchFamily="34" charset="0"/>
              </a:rPr>
              <a:t>besoins et les rythmes des enfants.</a:t>
            </a:r>
            <a:endParaRPr lang="fr-FR" sz="2400"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Les </a:t>
            </a:r>
            <a:r>
              <a:rPr lang="fr-FR" sz="2400" b="1" dirty="0">
                <a:latin typeface="Arial" panose="020B0604020202020204" pitchFamily="34" charset="0"/>
                <a:cs typeface="Arial" panose="020B0604020202020204" pitchFamily="34" charset="0"/>
              </a:rPr>
              <a:t>contraintes locales </a:t>
            </a:r>
            <a:r>
              <a:rPr lang="fr-FR" sz="2400" dirty="0">
                <a:latin typeface="Arial" panose="020B0604020202020204" pitchFamily="34" charset="0"/>
                <a:cs typeface="Arial" panose="020B0604020202020204" pitchFamily="34" charset="0"/>
              </a:rPr>
              <a:t>de la vie de l’école.</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Les </a:t>
            </a:r>
            <a:r>
              <a:rPr lang="fr-FR" sz="2400" b="1" dirty="0">
                <a:latin typeface="Arial" panose="020B0604020202020204" pitchFamily="34" charset="0"/>
                <a:cs typeface="Arial" panose="020B0604020202020204" pitchFamily="34" charset="0"/>
              </a:rPr>
              <a:t>choix opérés par l’équipe pédagogique </a:t>
            </a:r>
            <a:r>
              <a:rPr lang="fr-FR" sz="2400" dirty="0">
                <a:latin typeface="Arial" panose="020B0604020202020204" pitchFamily="34" charset="0"/>
                <a:cs typeface="Arial" panose="020B0604020202020204" pitchFamily="34" charset="0"/>
              </a:rPr>
              <a:t>en lien avec le projet d’école (échanges de service, décloisonnement…). </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Les </a:t>
            </a:r>
            <a:r>
              <a:rPr lang="fr-FR" sz="2400" b="1" dirty="0">
                <a:latin typeface="Arial" panose="020B0604020202020204" pitchFamily="34" charset="0"/>
                <a:cs typeface="Arial" panose="020B0604020202020204" pitchFamily="34" charset="0"/>
              </a:rPr>
              <a:t>choix pédagogiques du maître. </a:t>
            </a:r>
            <a:endParaRPr lang="fr-FR" sz="2400" dirty="0">
              <a:latin typeface="Arial" panose="020B0604020202020204" pitchFamily="34" charset="0"/>
              <a:cs typeface="Arial" panose="020B0604020202020204" pitchFamily="34" charset="0"/>
            </a:endParaRPr>
          </a:p>
          <a:p>
            <a:endParaRPr lang="fr-FR" dirty="0"/>
          </a:p>
          <a:p>
            <a:br>
              <a:rPr lang="fr-FR" dirty="0"/>
            </a:br>
            <a:endParaRPr lang="fr-FR" dirty="0"/>
          </a:p>
        </p:txBody>
      </p:sp>
    </p:spTree>
    <p:extLst>
      <p:ext uri="{BB962C8B-B14F-4D97-AF65-F5344CB8AC3E}">
        <p14:creationId xmlns:p14="http://schemas.microsoft.com/office/powerpoint/2010/main" val="1164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14144" y="2715936"/>
            <a:ext cx="9938196" cy="707886"/>
          </a:xfrm>
          <a:prstGeom prst="rect">
            <a:avLst/>
          </a:prstGeom>
          <a:noFill/>
        </p:spPr>
        <p:txBody>
          <a:bodyPr wrap="square" rtlCol="0">
            <a:spAutoFit/>
          </a:bodyPr>
          <a:lstStyle/>
          <a:p>
            <a:pPr algn="ctr"/>
            <a:r>
              <a:rPr lang="fr-FR" sz="4000" dirty="0">
                <a:latin typeface="Arial" panose="020B0604020202020204" pitchFamily="34" charset="0"/>
                <a:cs typeface="Arial" panose="020B0604020202020204" pitchFamily="34" charset="0"/>
              </a:rPr>
              <a:t>LES ATTENTES INSTITUTIONNELLES</a:t>
            </a:r>
          </a:p>
        </p:txBody>
      </p:sp>
    </p:spTree>
    <p:extLst>
      <p:ext uri="{BB962C8B-B14F-4D97-AF65-F5344CB8AC3E}">
        <p14:creationId xmlns:p14="http://schemas.microsoft.com/office/powerpoint/2010/main" val="377109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Rectangle 1">
            <a:extLst>
              <a:ext uri="{FF2B5EF4-FFF2-40B4-BE49-F238E27FC236}">
                <a16:creationId xmlns:a16="http://schemas.microsoft.com/office/drawing/2014/main" id="{8F9EF5F5-82B7-4D4C-BC6F-3A20C8501EFA}"/>
              </a:ext>
            </a:extLst>
          </p:cNvPr>
          <p:cNvSpPr/>
          <p:nvPr/>
        </p:nvSpPr>
        <p:spPr>
          <a:xfrm>
            <a:off x="3493827" y="4562857"/>
            <a:ext cx="8009195" cy="1483102"/>
          </a:xfrm>
          <a:prstGeom prst="rect">
            <a:avLst/>
          </a:prstGeom>
        </p:spPr>
        <p:txBody>
          <a:bodyPr vert="horz" lIns="91440" tIns="45720" rIns="91440" bIns="45720" rtlCol="0" anchor="b">
            <a:normAutofit fontScale="32500" lnSpcReduction="20000"/>
          </a:bodyPr>
          <a:lstStyle/>
          <a:p>
            <a:pPr algn="r">
              <a:lnSpc>
                <a:spcPct val="90000"/>
              </a:lnSpc>
              <a:spcBef>
                <a:spcPct val="0"/>
              </a:spcBef>
              <a:spcAft>
                <a:spcPts val="600"/>
              </a:spcAft>
            </a:pPr>
            <a:r>
              <a:rPr lang="en-US" sz="4900" b="1" i="1" dirty="0">
                <a:ln w="3175" cmpd="sng">
                  <a:noFill/>
                </a:ln>
                <a:latin typeface="+mj-lt"/>
                <a:ea typeface="+mj-ea"/>
                <a:cs typeface="+mj-cs"/>
              </a:rPr>
              <a:t>Le temps </a:t>
            </a:r>
            <a:r>
              <a:rPr lang="en-US" sz="4900" b="1" i="1" dirty="0" err="1">
                <a:ln w="3175" cmpd="sng">
                  <a:noFill/>
                </a:ln>
                <a:latin typeface="+mj-lt"/>
                <a:ea typeface="+mj-ea"/>
                <a:cs typeface="+mj-cs"/>
              </a:rPr>
              <a:t>d'enseignement</a:t>
            </a:r>
            <a:endParaRPr lang="en-US" sz="4900" b="1" i="1" dirty="0">
              <a:ln w="3175" cmpd="sng">
                <a:noFill/>
              </a:ln>
              <a:latin typeface="+mj-lt"/>
              <a:ea typeface="+mj-ea"/>
              <a:cs typeface="+mj-cs"/>
            </a:endParaRPr>
          </a:p>
          <a:p>
            <a:pPr algn="r">
              <a:lnSpc>
                <a:spcPct val="90000"/>
              </a:lnSpc>
              <a:spcBef>
                <a:spcPct val="0"/>
              </a:spcBef>
              <a:spcAft>
                <a:spcPts val="600"/>
              </a:spcAft>
            </a:pPr>
            <a:r>
              <a:rPr lang="en-US" sz="4900" i="1" dirty="0">
                <a:ln w="3175" cmpd="sng">
                  <a:noFill/>
                </a:ln>
                <a:latin typeface="+mj-lt"/>
                <a:ea typeface="+mj-ea"/>
                <a:cs typeface="+mj-cs"/>
              </a:rPr>
              <a:t>Les</a:t>
            </a:r>
            <a:r>
              <a:rPr lang="en-US" sz="4900" b="1" i="1" dirty="0">
                <a:ln w="3175" cmpd="sng">
                  <a:noFill/>
                </a:ln>
                <a:latin typeface="+mj-lt"/>
                <a:ea typeface="+mj-ea"/>
                <a:cs typeface="+mj-cs"/>
              </a:rPr>
              <a:t> </a:t>
            </a:r>
            <a:r>
              <a:rPr lang="en-US" sz="4900" b="1" i="1" dirty="0" err="1">
                <a:ln w="3175" cmpd="sng">
                  <a:noFill/>
                </a:ln>
                <a:latin typeface="+mj-lt"/>
                <a:ea typeface="+mj-ea"/>
                <a:cs typeface="+mj-cs"/>
              </a:rPr>
              <a:t>horaires</a:t>
            </a:r>
            <a:r>
              <a:rPr lang="en-US" sz="4900" b="1" i="1" dirty="0">
                <a:ln w="3175" cmpd="sng">
                  <a:noFill/>
                </a:ln>
                <a:latin typeface="+mj-lt"/>
                <a:ea typeface="+mj-ea"/>
                <a:cs typeface="+mj-cs"/>
              </a:rPr>
              <a:t> </a:t>
            </a:r>
            <a:r>
              <a:rPr lang="en-US" sz="4900" b="1" i="1" dirty="0" err="1">
                <a:ln w="3175" cmpd="sng">
                  <a:noFill/>
                </a:ln>
                <a:latin typeface="+mj-lt"/>
                <a:ea typeface="+mj-ea"/>
                <a:cs typeface="+mj-cs"/>
              </a:rPr>
              <a:t>hebdomadaires</a:t>
            </a:r>
            <a:r>
              <a:rPr lang="en-US" sz="4900" i="1" dirty="0">
                <a:ln w="3175" cmpd="sng">
                  <a:noFill/>
                </a:ln>
                <a:latin typeface="+mj-lt"/>
                <a:ea typeface="+mj-ea"/>
                <a:cs typeface="+mj-cs"/>
              </a:rPr>
              <a:t> de </a:t>
            </a:r>
            <a:r>
              <a:rPr lang="en-US" sz="4900" i="1" dirty="0" err="1">
                <a:ln w="3175" cmpd="sng">
                  <a:noFill/>
                </a:ln>
                <a:latin typeface="+mj-lt"/>
                <a:ea typeface="+mj-ea"/>
                <a:cs typeface="+mj-cs"/>
              </a:rPr>
              <a:t>l'école</a:t>
            </a:r>
            <a:r>
              <a:rPr lang="en-US" sz="4900" i="1" dirty="0">
                <a:ln w="3175" cmpd="sng">
                  <a:noFill/>
                </a:ln>
                <a:latin typeface="+mj-lt"/>
                <a:ea typeface="+mj-ea"/>
                <a:cs typeface="+mj-cs"/>
              </a:rPr>
              <a:t> </a:t>
            </a:r>
            <a:r>
              <a:rPr lang="en-US" sz="4900" i="1" dirty="0" err="1">
                <a:ln w="3175" cmpd="sng">
                  <a:noFill/>
                </a:ln>
                <a:latin typeface="+mj-lt"/>
                <a:ea typeface="+mj-ea"/>
                <a:cs typeface="+mj-cs"/>
              </a:rPr>
              <a:t>élémentaire</a:t>
            </a:r>
            <a:r>
              <a:rPr lang="en-US" sz="4900" i="1" dirty="0">
                <a:ln w="3175" cmpd="sng">
                  <a:noFill/>
                </a:ln>
                <a:latin typeface="+mj-lt"/>
                <a:ea typeface="+mj-ea"/>
                <a:cs typeface="+mj-cs"/>
              </a:rPr>
              <a:t> </a:t>
            </a:r>
            <a:r>
              <a:rPr lang="en-US" sz="4900" i="1" dirty="0" err="1">
                <a:ln w="3175" cmpd="sng">
                  <a:noFill/>
                </a:ln>
                <a:latin typeface="+mj-lt"/>
                <a:ea typeface="+mj-ea"/>
                <a:cs typeface="+mj-cs"/>
              </a:rPr>
              <a:t>sont</a:t>
            </a:r>
            <a:r>
              <a:rPr lang="en-US" sz="4900" i="1" dirty="0">
                <a:ln w="3175" cmpd="sng">
                  <a:noFill/>
                </a:ln>
                <a:latin typeface="+mj-lt"/>
                <a:ea typeface="+mj-ea"/>
                <a:cs typeface="+mj-cs"/>
              </a:rPr>
              <a:t> </a:t>
            </a:r>
            <a:r>
              <a:rPr lang="en-US" sz="4900" i="1" dirty="0" err="1">
                <a:ln w="3175" cmpd="sng">
                  <a:noFill/>
                </a:ln>
                <a:latin typeface="+mj-lt"/>
                <a:ea typeface="+mj-ea"/>
                <a:cs typeface="+mj-cs"/>
              </a:rPr>
              <a:t>répartis</a:t>
            </a:r>
            <a:r>
              <a:rPr lang="en-US" sz="4900" i="1" dirty="0">
                <a:ln w="3175" cmpd="sng">
                  <a:noFill/>
                </a:ln>
                <a:latin typeface="+mj-lt"/>
                <a:ea typeface="+mj-ea"/>
                <a:cs typeface="+mj-cs"/>
              </a:rPr>
              <a:t> sur 24 </a:t>
            </a:r>
            <a:r>
              <a:rPr lang="en-US" sz="4900" i="1" dirty="0" err="1">
                <a:ln w="3175" cmpd="sng">
                  <a:noFill/>
                </a:ln>
                <a:latin typeface="+mj-lt"/>
                <a:ea typeface="+mj-ea"/>
                <a:cs typeface="+mj-cs"/>
              </a:rPr>
              <a:t>heures</a:t>
            </a:r>
            <a:r>
              <a:rPr lang="en-US" sz="4900" i="1" dirty="0">
                <a:ln w="3175" cmpd="sng">
                  <a:noFill/>
                </a:ln>
                <a:latin typeface="+mj-lt"/>
                <a:ea typeface="+mj-ea"/>
                <a:cs typeface="+mj-cs"/>
              </a:rPr>
              <a:t>. </a:t>
            </a:r>
            <a:br>
              <a:rPr lang="en-US" sz="4900" i="1" dirty="0">
                <a:ln w="3175" cmpd="sng">
                  <a:noFill/>
                </a:ln>
                <a:latin typeface="+mj-lt"/>
                <a:ea typeface="+mj-ea"/>
                <a:cs typeface="+mj-cs"/>
              </a:rPr>
            </a:br>
            <a:r>
              <a:rPr lang="en-US" sz="4900" i="1" dirty="0" err="1">
                <a:ln w="3175" cmpd="sng">
                  <a:noFill/>
                </a:ln>
                <a:latin typeface="+mj-lt"/>
                <a:ea typeface="+mj-ea"/>
                <a:cs typeface="+mj-cs"/>
              </a:rPr>
              <a:t>L'année</a:t>
            </a:r>
            <a:r>
              <a:rPr lang="en-US" sz="4900" i="1" dirty="0">
                <a:ln w="3175" cmpd="sng">
                  <a:noFill/>
                </a:ln>
                <a:latin typeface="+mj-lt"/>
                <a:ea typeface="+mj-ea"/>
                <a:cs typeface="+mj-cs"/>
              </a:rPr>
              <a:t> </a:t>
            </a:r>
            <a:r>
              <a:rPr lang="en-US" sz="4900" i="1" dirty="0" err="1">
                <a:ln w="3175" cmpd="sng">
                  <a:noFill/>
                </a:ln>
                <a:latin typeface="+mj-lt"/>
                <a:ea typeface="+mj-ea"/>
                <a:cs typeface="+mj-cs"/>
              </a:rPr>
              <a:t>scolaire</a:t>
            </a:r>
            <a:r>
              <a:rPr lang="en-US" sz="4900" i="1" dirty="0">
                <a:ln w="3175" cmpd="sng">
                  <a:noFill/>
                </a:ln>
                <a:latin typeface="+mj-lt"/>
                <a:ea typeface="+mj-ea"/>
                <a:cs typeface="+mj-cs"/>
              </a:rPr>
              <a:t> </a:t>
            </a:r>
            <a:r>
              <a:rPr lang="en-US" sz="4900" i="1" dirty="0" err="1">
                <a:ln w="3175" cmpd="sng">
                  <a:noFill/>
                </a:ln>
                <a:latin typeface="+mj-lt"/>
                <a:ea typeface="+mj-ea"/>
                <a:cs typeface="+mj-cs"/>
              </a:rPr>
              <a:t>compte</a:t>
            </a:r>
            <a:r>
              <a:rPr lang="en-US" sz="4900" i="1" dirty="0">
                <a:ln w="3175" cmpd="sng">
                  <a:noFill/>
                </a:ln>
                <a:latin typeface="+mj-lt"/>
                <a:ea typeface="+mj-ea"/>
                <a:cs typeface="+mj-cs"/>
              </a:rPr>
              <a:t> 864 </a:t>
            </a:r>
            <a:r>
              <a:rPr lang="en-US" sz="4900" i="1" dirty="0" err="1">
                <a:ln w="3175" cmpd="sng">
                  <a:noFill/>
                </a:ln>
                <a:latin typeface="+mj-lt"/>
                <a:ea typeface="+mj-ea"/>
                <a:cs typeface="+mj-cs"/>
              </a:rPr>
              <a:t>heures</a:t>
            </a:r>
            <a:r>
              <a:rPr lang="en-US" sz="4900" i="1" dirty="0">
                <a:ln w="3175" cmpd="sng">
                  <a:noFill/>
                </a:ln>
                <a:latin typeface="+mj-lt"/>
                <a:ea typeface="+mj-ea"/>
                <a:cs typeface="+mj-cs"/>
              </a:rPr>
              <a:t> </a:t>
            </a:r>
            <a:r>
              <a:rPr lang="en-US" sz="4900" i="1" dirty="0" err="1">
                <a:ln w="3175" cmpd="sng">
                  <a:noFill/>
                </a:ln>
                <a:latin typeface="+mj-lt"/>
                <a:ea typeface="+mj-ea"/>
                <a:cs typeface="+mj-cs"/>
              </a:rPr>
              <a:t>d'enseignement</a:t>
            </a:r>
            <a:r>
              <a:rPr lang="en-US" sz="4900" i="1" dirty="0">
                <a:ln w="3175" cmpd="sng">
                  <a:noFill/>
                </a:ln>
                <a:latin typeface="+mj-lt"/>
                <a:ea typeface="+mj-ea"/>
                <a:cs typeface="+mj-cs"/>
              </a:rPr>
              <a:t>.</a:t>
            </a:r>
            <a:br>
              <a:rPr lang="en-US" sz="4900" i="1" dirty="0">
                <a:ln w="3175" cmpd="sng">
                  <a:noFill/>
                </a:ln>
                <a:latin typeface="+mj-lt"/>
                <a:ea typeface="+mj-ea"/>
                <a:cs typeface="+mj-cs"/>
              </a:rPr>
            </a:br>
            <a:r>
              <a:rPr lang="en-US" sz="4900" b="1" i="1" dirty="0">
                <a:ln w="3175" cmpd="sng">
                  <a:noFill/>
                </a:ln>
                <a:latin typeface="+mj-lt"/>
                <a:ea typeface="+mj-ea"/>
                <a:cs typeface="+mj-cs"/>
              </a:rPr>
              <a:t>Deux </a:t>
            </a:r>
            <a:r>
              <a:rPr lang="en-US" sz="4900" b="1" i="1" dirty="0" err="1">
                <a:ln w="3175" cmpd="sng">
                  <a:noFill/>
                </a:ln>
                <a:latin typeface="+mj-lt"/>
                <a:ea typeface="+mj-ea"/>
                <a:cs typeface="+mj-cs"/>
              </a:rPr>
              <a:t>heures</a:t>
            </a:r>
            <a:r>
              <a:rPr lang="en-US" sz="4900" b="1" i="1" dirty="0">
                <a:ln w="3175" cmpd="sng">
                  <a:noFill/>
                </a:ln>
                <a:latin typeface="+mj-lt"/>
                <a:ea typeface="+mj-ea"/>
                <a:cs typeface="+mj-cs"/>
              </a:rPr>
              <a:t> </a:t>
            </a:r>
            <a:r>
              <a:rPr lang="en-US" sz="4900" b="1" i="1" dirty="0" err="1">
                <a:ln w="3175" cmpd="sng">
                  <a:noFill/>
                </a:ln>
                <a:latin typeface="+mj-lt"/>
                <a:ea typeface="+mj-ea"/>
                <a:cs typeface="+mj-cs"/>
              </a:rPr>
              <a:t>d'enseignement</a:t>
            </a:r>
            <a:r>
              <a:rPr lang="en-US" sz="4900" b="1" i="1" dirty="0">
                <a:ln w="3175" cmpd="sng">
                  <a:noFill/>
                </a:ln>
                <a:latin typeface="+mj-lt"/>
                <a:ea typeface="+mj-ea"/>
                <a:cs typeface="+mj-cs"/>
              </a:rPr>
              <a:t> </a:t>
            </a:r>
            <a:r>
              <a:rPr lang="en-US" sz="4900" b="1" i="1" dirty="0" err="1">
                <a:ln w="3175" cmpd="sng">
                  <a:noFill/>
                </a:ln>
                <a:latin typeface="+mj-lt"/>
                <a:ea typeface="+mj-ea"/>
                <a:cs typeface="+mj-cs"/>
              </a:rPr>
              <a:t>sont</a:t>
            </a:r>
            <a:r>
              <a:rPr lang="en-US" sz="4900" b="1" i="1" dirty="0">
                <a:ln w="3175" cmpd="sng">
                  <a:noFill/>
                </a:ln>
                <a:latin typeface="+mj-lt"/>
                <a:ea typeface="+mj-ea"/>
                <a:cs typeface="+mj-cs"/>
              </a:rPr>
              <a:t> </a:t>
            </a:r>
            <a:r>
              <a:rPr lang="en-US" sz="4900" b="1" i="1" dirty="0" err="1">
                <a:ln w="3175" cmpd="sng">
                  <a:noFill/>
                </a:ln>
                <a:latin typeface="+mj-lt"/>
                <a:ea typeface="+mj-ea"/>
                <a:cs typeface="+mj-cs"/>
              </a:rPr>
              <a:t>consacrées</a:t>
            </a:r>
            <a:r>
              <a:rPr lang="en-US" sz="4900" b="1" i="1" dirty="0">
                <a:ln w="3175" cmpd="sng">
                  <a:noFill/>
                </a:ln>
                <a:latin typeface="+mj-lt"/>
                <a:ea typeface="+mj-ea"/>
                <a:cs typeface="+mj-cs"/>
              </a:rPr>
              <a:t> à la lecture.</a:t>
            </a:r>
            <a:endParaRPr lang="en-US" sz="4900" i="1" dirty="0">
              <a:ln w="3175" cmpd="sng">
                <a:noFill/>
              </a:ln>
              <a:latin typeface="+mj-lt"/>
              <a:ea typeface="+mj-ea"/>
              <a:cs typeface="+mj-cs"/>
            </a:endParaRPr>
          </a:p>
          <a:p>
            <a:pPr algn="r">
              <a:lnSpc>
                <a:spcPct val="90000"/>
              </a:lnSpc>
              <a:spcBef>
                <a:spcPct val="0"/>
              </a:spcBef>
              <a:spcAft>
                <a:spcPts val="600"/>
              </a:spcAft>
            </a:pPr>
            <a:r>
              <a:rPr lang="en-US" sz="4900" i="1" dirty="0">
                <a:ln w="3175" cmpd="sng">
                  <a:noFill/>
                </a:ln>
                <a:latin typeface="+mj-lt"/>
                <a:ea typeface="+mj-ea"/>
                <a:cs typeface="+mj-cs"/>
              </a:rPr>
              <a:t>Les </a:t>
            </a:r>
            <a:r>
              <a:rPr lang="en-US" sz="4900" i="1" dirty="0" err="1">
                <a:ln w="3175" cmpd="sng">
                  <a:noFill/>
                </a:ln>
                <a:latin typeface="+mj-lt"/>
                <a:ea typeface="+mj-ea"/>
                <a:cs typeface="+mj-cs"/>
              </a:rPr>
              <a:t>horaires</a:t>
            </a:r>
            <a:r>
              <a:rPr lang="en-US" sz="4900" i="1" dirty="0">
                <a:ln w="3175" cmpd="sng">
                  <a:noFill/>
                </a:ln>
                <a:latin typeface="+mj-lt"/>
                <a:ea typeface="+mj-ea"/>
                <a:cs typeface="+mj-cs"/>
              </a:rPr>
              <a:t> </a:t>
            </a:r>
            <a:r>
              <a:rPr lang="en-US" sz="4900" i="1" dirty="0" err="1">
                <a:ln w="3175" cmpd="sng">
                  <a:noFill/>
                </a:ln>
                <a:latin typeface="+mj-lt"/>
                <a:ea typeface="+mj-ea"/>
                <a:cs typeface="+mj-cs"/>
              </a:rPr>
              <a:t>affectés</a:t>
            </a:r>
            <a:r>
              <a:rPr lang="en-US" sz="4900" i="1" dirty="0">
                <a:ln w="3175" cmpd="sng">
                  <a:noFill/>
                </a:ln>
                <a:latin typeface="+mj-lt"/>
                <a:ea typeface="+mj-ea"/>
                <a:cs typeface="+mj-cs"/>
              </a:rPr>
              <a:t> aux </a:t>
            </a:r>
            <a:r>
              <a:rPr lang="en-US" sz="4900" i="1" dirty="0" err="1">
                <a:ln w="3175" cmpd="sng">
                  <a:noFill/>
                </a:ln>
                <a:latin typeface="+mj-lt"/>
                <a:ea typeface="+mj-ea"/>
                <a:cs typeface="+mj-cs"/>
              </a:rPr>
              <a:t>différents</a:t>
            </a:r>
            <a:r>
              <a:rPr lang="en-US" sz="4900" i="1" dirty="0">
                <a:ln w="3175" cmpd="sng">
                  <a:noFill/>
                </a:ln>
                <a:latin typeface="+mj-lt"/>
                <a:ea typeface="+mj-ea"/>
                <a:cs typeface="+mj-cs"/>
              </a:rPr>
              <a:t> </a:t>
            </a:r>
            <a:r>
              <a:rPr lang="en-US" sz="4900" i="1" dirty="0" err="1">
                <a:ln w="3175" cmpd="sng">
                  <a:noFill/>
                </a:ln>
                <a:latin typeface="+mj-lt"/>
                <a:ea typeface="+mj-ea"/>
                <a:cs typeface="+mj-cs"/>
              </a:rPr>
              <a:t>domaines</a:t>
            </a:r>
            <a:r>
              <a:rPr lang="en-US" sz="4900" i="1" dirty="0">
                <a:ln w="3175" cmpd="sng">
                  <a:noFill/>
                </a:ln>
                <a:latin typeface="+mj-lt"/>
                <a:ea typeface="+mj-ea"/>
                <a:cs typeface="+mj-cs"/>
              </a:rPr>
              <a:t> </a:t>
            </a:r>
            <a:r>
              <a:rPr lang="en-US" sz="4900" i="1" dirty="0" err="1">
                <a:ln w="3175" cmpd="sng">
                  <a:noFill/>
                </a:ln>
                <a:latin typeface="+mj-lt"/>
                <a:ea typeface="+mj-ea"/>
                <a:cs typeface="+mj-cs"/>
              </a:rPr>
              <a:t>disciplinaires</a:t>
            </a:r>
            <a:r>
              <a:rPr lang="en-US" sz="4900" i="1" dirty="0">
                <a:ln w="3175" cmpd="sng">
                  <a:noFill/>
                </a:ln>
                <a:latin typeface="+mj-lt"/>
                <a:ea typeface="+mj-ea"/>
                <a:cs typeface="+mj-cs"/>
              </a:rPr>
              <a:t> </a:t>
            </a:r>
            <a:r>
              <a:rPr lang="en-US" sz="4900" i="1" dirty="0" err="1">
                <a:ln w="3175" cmpd="sng">
                  <a:noFill/>
                </a:ln>
                <a:latin typeface="+mj-lt"/>
                <a:ea typeface="+mj-ea"/>
                <a:cs typeface="+mj-cs"/>
              </a:rPr>
              <a:t>entrent</a:t>
            </a:r>
            <a:r>
              <a:rPr lang="en-US" sz="4900" i="1" dirty="0">
                <a:ln w="3175" cmpd="sng">
                  <a:noFill/>
                </a:ln>
                <a:latin typeface="+mj-lt"/>
                <a:ea typeface="+mj-ea"/>
                <a:cs typeface="+mj-cs"/>
              </a:rPr>
              <a:t> </a:t>
            </a:r>
            <a:r>
              <a:rPr lang="en-US" sz="4900" i="1" dirty="0" err="1">
                <a:ln w="3175" cmpd="sng">
                  <a:noFill/>
                </a:ln>
                <a:latin typeface="+mj-lt"/>
                <a:ea typeface="+mj-ea"/>
                <a:cs typeface="+mj-cs"/>
              </a:rPr>
              <a:t>sont</a:t>
            </a:r>
            <a:r>
              <a:rPr lang="en-US" sz="4900" i="1" dirty="0">
                <a:ln w="3175" cmpd="sng">
                  <a:noFill/>
                </a:ln>
                <a:latin typeface="+mj-lt"/>
                <a:ea typeface="+mj-ea"/>
                <a:cs typeface="+mj-cs"/>
              </a:rPr>
              <a:t> </a:t>
            </a:r>
            <a:r>
              <a:rPr lang="en-US" sz="4900" i="1" dirty="0" err="1">
                <a:ln w="3175" cmpd="sng">
                  <a:noFill/>
                </a:ln>
                <a:latin typeface="+mj-lt"/>
                <a:ea typeface="+mj-ea"/>
                <a:cs typeface="+mj-cs"/>
              </a:rPr>
              <a:t>précisés</a:t>
            </a:r>
            <a:r>
              <a:rPr lang="en-US" sz="4900" i="1" dirty="0">
                <a:ln w="3175" cmpd="sng">
                  <a:noFill/>
                </a:ln>
                <a:latin typeface="+mj-lt"/>
                <a:ea typeface="+mj-ea"/>
                <a:cs typeface="+mj-cs"/>
              </a:rPr>
              <a:t> dans l' </a:t>
            </a:r>
            <a:r>
              <a:rPr lang="en-US" sz="4900" i="1" dirty="0" err="1">
                <a:ln w="3175" cmpd="sng">
                  <a:noFill/>
                </a:ln>
                <a:latin typeface="+mj-lt"/>
                <a:ea typeface="+mj-ea"/>
                <a:cs typeface="+mj-cs"/>
                <a:hlinkClick r:id="rId3"/>
              </a:rPr>
              <a:t>arrêté</a:t>
            </a:r>
            <a:r>
              <a:rPr lang="en-US" sz="4900" i="1" dirty="0">
                <a:ln w="3175" cmpd="sng">
                  <a:noFill/>
                </a:ln>
                <a:latin typeface="+mj-lt"/>
                <a:ea typeface="+mj-ea"/>
                <a:cs typeface="+mj-cs"/>
                <a:hlinkClick r:id="rId3"/>
              </a:rPr>
              <a:t> du 9 </a:t>
            </a:r>
            <a:r>
              <a:rPr lang="en-US" sz="4900" i="1" dirty="0" err="1">
                <a:ln w="3175" cmpd="sng">
                  <a:noFill/>
                </a:ln>
                <a:latin typeface="+mj-lt"/>
                <a:ea typeface="+mj-ea"/>
                <a:cs typeface="+mj-cs"/>
                <a:hlinkClick r:id="rId3"/>
              </a:rPr>
              <a:t>novembre</a:t>
            </a:r>
            <a:r>
              <a:rPr lang="en-US" sz="4900" i="1" dirty="0">
                <a:ln w="3175" cmpd="sng">
                  <a:noFill/>
                </a:ln>
                <a:latin typeface="+mj-lt"/>
                <a:ea typeface="+mj-ea"/>
                <a:cs typeface="+mj-cs"/>
                <a:hlinkClick r:id="rId3"/>
              </a:rPr>
              <a:t> 2015 (JO du 24/11/2015</a:t>
            </a:r>
            <a:r>
              <a:rPr lang="en-US" sz="1200" i="1" dirty="0">
                <a:ln w="3175" cmpd="sng">
                  <a:noFill/>
                </a:ln>
                <a:latin typeface="+mj-lt"/>
                <a:ea typeface="+mj-ea"/>
                <a:cs typeface="+mj-cs"/>
                <a:hlinkClick r:id="rId3"/>
              </a:rPr>
              <a:t>).</a:t>
            </a:r>
            <a:endParaRPr lang="en-US" sz="1200" i="1" dirty="0">
              <a:ln w="3175" cmpd="sng">
                <a:noFill/>
              </a:ln>
              <a:latin typeface="+mj-lt"/>
              <a:ea typeface="+mj-ea"/>
              <a:cs typeface="+mj-cs"/>
            </a:endParaRPr>
          </a:p>
        </p:txBody>
      </p:sp>
      <p:sp>
        <p:nvSpPr>
          <p:cNvPr id="16" name="Rounded Rectangle 6">
            <a:extLst>
              <a:ext uri="{FF2B5EF4-FFF2-40B4-BE49-F238E27FC236}">
                <a16:creationId xmlns:a16="http://schemas.microsoft.com/office/drawing/2014/main" id="{EF263B76-D6AC-40A4-BA2E-CC8B89190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10;&#10;Description générée automatiquement">
            <a:extLst>
              <a:ext uri="{FF2B5EF4-FFF2-40B4-BE49-F238E27FC236}">
                <a16:creationId xmlns:a16="http://schemas.microsoft.com/office/drawing/2014/main" id="{DBAA1AB2-9CD3-4654-8885-3B3E7B205E5C}"/>
              </a:ext>
            </a:extLst>
          </p:cNvPr>
          <p:cNvPicPr>
            <a:picLocks noChangeAspect="1"/>
          </p:cNvPicPr>
          <p:nvPr/>
        </p:nvPicPr>
        <p:blipFill>
          <a:blip r:embed="rId4"/>
          <a:stretch>
            <a:fillRect/>
          </a:stretch>
        </p:blipFill>
        <p:spPr>
          <a:xfrm>
            <a:off x="3875964" y="1091821"/>
            <a:ext cx="7623196" cy="2676227"/>
          </a:xfrm>
          <a:prstGeom prst="rect">
            <a:avLst/>
          </a:prstGeom>
        </p:spPr>
      </p:pic>
    </p:spTree>
    <p:extLst>
      <p:ext uri="{BB962C8B-B14F-4D97-AF65-F5344CB8AC3E}">
        <p14:creationId xmlns:p14="http://schemas.microsoft.com/office/powerpoint/2010/main" val="163457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ZoneTexte 1"/>
          <p:cNvSpPr txBox="1"/>
          <p:nvPr/>
        </p:nvSpPr>
        <p:spPr>
          <a:xfrm>
            <a:off x="1484310" y="685799"/>
            <a:ext cx="5219040" cy="5105401"/>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lumMod val="75000"/>
                </a:schemeClr>
              </a:buClr>
              <a:buSzPct val="145000"/>
              <a:buFont typeface="Arial"/>
              <a:buChar char="•"/>
            </a:pPr>
            <a:r>
              <a:rPr lang="en-US" sz="1600" dirty="0"/>
              <a:t>Article 3 </a:t>
            </a:r>
          </a:p>
          <a:p>
            <a:pPr>
              <a:lnSpc>
                <a:spcPct val="90000"/>
              </a:lnSpc>
              <a:spcBef>
                <a:spcPct val="20000"/>
              </a:spcBef>
              <a:spcAft>
                <a:spcPts val="600"/>
              </a:spcAft>
              <a:buClr>
                <a:schemeClr val="accent1">
                  <a:lumMod val="75000"/>
                </a:schemeClr>
              </a:buClr>
              <a:buSzPct val="145000"/>
            </a:pPr>
            <a:r>
              <a:rPr lang="en-US" sz="1600" dirty="0"/>
              <a:t>Sous </a:t>
            </a:r>
            <a:r>
              <a:rPr lang="en-US" sz="1600" dirty="0" err="1"/>
              <a:t>réserve</a:t>
            </a:r>
            <a:r>
              <a:rPr lang="en-US" sz="1600" dirty="0"/>
              <a:t> que </a:t>
            </a:r>
            <a:r>
              <a:rPr lang="en-US" sz="1600" dirty="0" err="1"/>
              <a:t>l'horaire</a:t>
            </a:r>
            <a:r>
              <a:rPr lang="en-US" sz="1600" dirty="0"/>
              <a:t> global </a:t>
            </a:r>
            <a:r>
              <a:rPr lang="en-US" sz="1600" dirty="0" err="1"/>
              <a:t>annuel</a:t>
            </a:r>
            <a:r>
              <a:rPr lang="en-US" sz="1600" dirty="0"/>
              <a:t> de </a:t>
            </a:r>
            <a:r>
              <a:rPr lang="en-US" sz="1600" dirty="0" err="1"/>
              <a:t>chaque</a:t>
            </a:r>
            <a:r>
              <a:rPr lang="en-US" sz="1600" dirty="0"/>
              <a:t> </a:t>
            </a:r>
            <a:r>
              <a:rPr lang="en-US" sz="1600" dirty="0" err="1"/>
              <a:t>domaine</a:t>
            </a:r>
            <a:r>
              <a:rPr lang="en-US" sz="1600" dirty="0"/>
              <a:t> </a:t>
            </a:r>
            <a:r>
              <a:rPr lang="en-US" sz="1600" dirty="0" err="1"/>
              <a:t>disciplinaire</a:t>
            </a:r>
            <a:r>
              <a:rPr lang="en-US" sz="1600" dirty="0"/>
              <a:t> </a:t>
            </a:r>
            <a:r>
              <a:rPr lang="en-US" sz="1600" dirty="0" err="1"/>
              <a:t>soit</a:t>
            </a:r>
            <a:r>
              <a:rPr lang="en-US" sz="1600" dirty="0"/>
              <a:t> </a:t>
            </a:r>
            <a:r>
              <a:rPr lang="en-US" sz="1600" dirty="0" err="1"/>
              <a:t>assuré</a:t>
            </a:r>
            <a:r>
              <a:rPr lang="en-US" sz="1600" dirty="0"/>
              <a:t>, la durée </a:t>
            </a:r>
            <a:r>
              <a:rPr lang="en-US" sz="1600" dirty="0" err="1"/>
              <a:t>hebdomadaire</a:t>
            </a:r>
            <a:r>
              <a:rPr lang="en-US" sz="1600" dirty="0"/>
              <a:t> des </a:t>
            </a:r>
            <a:r>
              <a:rPr lang="en-US" sz="1600" dirty="0" err="1"/>
              <a:t>enseignements</a:t>
            </a:r>
            <a:r>
              <a:rPr lang="en-US" sz="1600" dirty="0"/>
              <a:t> par </a:t>
            </a:r>
            <a:r>
              <a:rPr lang="en-US" sz="1600" dirty="0" err="1"/>
              <a:t>domaine</a:t>
            </a:r>
            <a:r>
              <a:rPr lang="en-US" sz="1600" dirty="0"/>
              <a:t> figurant à </a:t>
            </a:r>
            <a:r>
              <a:rPr lang="en-US" sz="1600" dirty="0" err="1"/>
              <a:t>l'article</a:t>
            </a:r>
            <a:r>
              <a:rPr lang="en-US" sz="1600" dirty="0"/>
              <a:t> 2 </a:t>
            </a:r>
            <a:r>
              <a:rPr lang="en-US" sz="1600" dirty="0" err="1"/>
              <a:t>peut</a:t>
            </a:r>
            <a:r>
              <a:rPr lang="en-US" sz="1600" dirty="0"/>
              <a:t> </a:t>
            </a:r>
            <a:r>
              <a:rPr lang="en-US" sz="1600" dirty="0" err="1"/>
              <a:t>être</a:t>
            </a:r>
            <a:r>
              <a:rPr lang="en-US" sz="1600" dirty="0"/>
              <a:t> </a:t>
            </a:r>
            <a:r>
              <a:rPr lang="en-US" sz="1600" dirty="0" err="1"/>
              <a:t>ajustée</a:t>
            </a:r>
            <a:r>
              <a:rPr lang="en-US" sz="1600" dirty="0"/>
              <a:t> </a:t>
            </a:r>
            <a:r>
              <a:rPr lang="en-US" sz="1600" dirty="0" err="1"/>
              <a:t>en</a:t>
            </a:r>
            <a:r>
              <a:rPr lang="en-US" sz="1600" dirty="0"/>
              <a:t> </a:t>
            </a:r>
            <a:r>
              <a:rPr lang="en-US" sz="1600" dirty="0" err="1"/>
              <a:t>fonction</a:t>
            </a:r>
            <a:r>
              <a:rPr lang="en-US" sz="1600" dirty="0"/>
              <a:t> des </a:t>
            </a:r>
            <a:r>
              <a:rPr lang="en-US" sz="1600" dirty="0" err="1"/>
              <a:t>projets</a:t>
            </a:r>
            <a:r>
              <a:rPr lang="en-US" sz="1600" dirty="0"/>
              <a:t> </a:t>
            </a:r>
            <a:r>
              <a:rPr lang="en-US" sz="1600" dirty="0" err="1"/>
              <a:t>pédagogiques</a:t>
            </a:r>
            <a:r>
              <a:rPr lang="en-US" sz="1600" dirty="0"/>
              <a:t> </a:t>
            </a:r>
            <a:r>
              <a:rPr lang="en-US" sz="1600" dirty="0" err="1"/>
              <a:t>menés</a:t>
            </a:r>
            <a:r>
              <a:rPr lang="en-US" sz="1600" dirty="0"/>
              <a:t>.</a:t>
            </a:r>
          </a:p>
          <a:p>
            <a:pPr>
              <a:lnSpc>
                <a:spcPct val="90000"/>
              </a:lnSpc>
              <a:spcBef>
                <a:spcPct val="20000"/>
              </a:spcBef>
              <a:spcAft>
                <a:spcPts val="600"/>
              </a:spcAft>
              <a:buClr>
                <a:schemeClr val="accent1">
                  <a:lumMod val="75000"/>
                </a:schemeClr>
              </a:buClr>
              <a:buSzPct val="145000"/>
              <a:buFont typeface="Arial"/>
              <a:buChar char="•"/>
            </a:pPr>
            <a:endParaRPr lang="en-US" sz="900" dirty="0"/>
          </a:p>
          <a:p>
            <a:pPr>
              <a:lnSpc>
                <a:spcPct val="90000"/>
              </a:lnSpc>
              <a:spcBef>
                <a:spcPct val="20000"/>
              </a:spcBef>
              <a:spcAft>
                <a:spcPts val="600"/>
              </a:spcAft>
              <a:buClr>
                <a:schemeClr val="accent1">
                  <a:lumMod val="75000"/>
                </a:schemeClr>
              </a:buClr>
              <a:buSzPct val="145000"/>
              <a:buFont typeface="Arial"/>
              <a:buChar char="•"/>
            </a:pPr>
            <a:r>
              <a:rPr lang="en-US" sz="1600" dirty="0"/>
              <a:t>Article 4 </a:t>
            </a:r>
          </a:p>
          <a:p>
            <a:pPr>
              <a:lnSpc>
                <a:spcPct val="90000"/>
              </a:lnSpc>
              <a:spcBef>
                <a:spcPct val="20000"/>
              </a:spcBef>
              <a:spcAft>
                <a:spcPts val="600"/>
              </a:spcAft>
              <a:buClr>
                <a:schemeClr val="accent1">
                  <a:lumMod val="75000"/>
                </a:schemeClr>
              </a:buClr>
              <a:buSzPct val="145000"/>
            </a:pPr>
            <a:r>
              <a:rPr lang="en-US" sz="1600" dirty="0"/>
              <a:t>Les temps de </a:t>
            </a:r>
            <a:r>
              <a:rPr lang="en-US" sz="1600" dirty="0" err="1"/>
              <a:t>récréation</a:t>
            </a:r>
            <a:r>
              <a:rPr lang="en-US" sz="1600" dirty="0"/>
              <a:t>, d'environ </a:t>
            </a:r>
            <a:r>
              <a:rPr lang="en-US" sz="1600" dirty="0" err="1"/>
              <a:t>quinze</a:t>
            </a:r>
            <a:r>
              <a:rPr lang="en-US" sz="1600" dirty="0"/>
              <a:t> minutes </a:t>
            </a:r>
            <a:r>
              <a:rPr lang="en-US" sz="1600" dirty="0" err="1"/>
              <a:t>en</a:t>
            </a:r>
            <a:r>
              <a:rPr lang="en-US" sz="1600" dirty="0"/>
              <a:t> école </a:t>
            </a:r>
            <a:r>
              <a:rPr lang="en-US" sz="1600" dirty="0" err="1"/>
              <a:t>élémentaire</a:t>
            </a:r>
            <a:r>
              <a:rPr lang="en-US" sz="1600" dirty="0"/>
              <a:t> et </a:t>
            </a:r>
            <a:r>
              <a:rPr lang="en-US" sz="1600" dirty="0" err="1"/>
              <a:t>trente</a:t>
            </a:r>
            <a:r>
              <a:rPr lang="en-US" sz="1600" dirty="0"/>
              <a:t> minutes </a:t>
            </a:r>
            <a:r>
              <a:rPr lang="en-US" sz="1600" dirty="0" err="1"/>
              <a:t>en</a:t>
            </a:r>
            <a:r>
              <a:rPr lang="en-US" sz="1600" dirty="0"/>
              <a:t> école </a:t>
            </a:r>
            <a:r>
              <a:rPr lang="en-US" sz="1600" dirty="0" err="1"/>
              <a:t>maternelle</a:t>
            </a:r>
            <a:r>
              <a:rPr lang="en-US" sz="1600" dirty="0"/>
              <a:t>, </a:t>
            </a:r>
            <a:r>
              <a:rPr lang="en-US" sz="1600" dirty="0" err="1"/>
              <a:t>sont</a:t>
            </a:r>
            <a:r>
              <a:rPr lang="en-US" sz="1600" dirty="0"/>
              <a:t> </a:t>
            </a:r>
            <a:r>
              <a:rPr lang="en-US" sz="1600" dirty="0" err="1"/>
              <a:t>déterminés</a:t>
            </a:r>
            <a:r>
              <a:rPr lang="en-US" sz="1600" dirty="0"/>
              <a:t> </a:t>
            </a:r>
            <a:r>
              <a:rPr lang="en-US" sz="1600" dirty="0" err="1"/>
              <a:t>en</a:t>
            </a:r>
            <a:r>
              <a:rPr lang="en-US" sz="1600" dirty="0"/>
              <a:t> </a:t>
            </a:r>
            <a:r>
              <a:rPr lang="en-US" sz="1600" dirty="0" err="1"/>
              <a:t>fonction</a:t>
            </a:r>
            <a:r>
              <a:rPr lang="en-US" sz="1600" dirty="0"/>
              <a:t> de la durée effective de la demi-</a:t>
            </a:r>
            <a:r>
              <a:rPr lang="en-US" sz="1600" dirty="0" err="1"/>
              <a:t>journée</a:t>
            </a:r>
            <a:r>
              <a:rPr lang="en-US" sz="1600" dirty="0"/>
              <a:t> </a:t>
            </a:r>
            <a:r>
              <a:rPr lang="en-US" sz="1600" dirty="0" err="1"/>
              <a:t>d'enseignement</a:t>
            </a:r>
            <a:r>
              <a:rPr lang="en-US" sz="1600" dirty="0"/>
              <a:t>. Le temps </a:t>
            </a:r>
            <a:r>
              <a:rPr lang="en-US" sz="1600" dirty="0" err="1"/>
              <a:t>dévolu</a:t>
            </a:r>
            <a:r>
              <a:rPr lang="en-US" sz="1600" dirty="0"/>
              <a:t> aux </a:t>
            </a:r>
            <a:r>
              <a:rPr lang="en-US" sz="1600" dirty="0" err="1"/>
              <a:t>récréations</a:t>
            </a:r>
            <a:r>
              <a:rPr lang="en-US" sz="1600" dirty="0"/>
              <a:t> </a:t>
            </a:r>
            <a:r>
              <a:rPr lang="en-US" sz="1600" dirty="0" err="1"/>
              <a:t>est</a:t>
            </a:r>
            <a:r>
              <a:rPr lang="en-US" sz="1600" dirty="0"/>
              <a:t> à imputer de manière </a:t>
            </a:r>
            <a:r>
              <a:rPr lang="en-US" sz="1600" dirty="0" err="1"/>
              <a:t>équilibrée</a:t>
            </a:r>
            <a:r>
              <a:rPr lang="en-US" sz="1600" dirty="0"/>
              <a:t> dans la </a:t>
            </a:r>
            <a:r>
              <a:rPr lang="en-US" sz="1600" dirty="0" err="1"/>
              <a:t>semaine</a:t>
            </a:r>
            <a:r>
              <a:rPr lang="en-US" sz="1600" dirty="0"/>
              <a:t> sur </a:t>
            </a:r>
            <a:r>
              <a:rPr lang="en-US" sz="1600" dirty="0" err="1"/>
              <a:t>l'ensemble</a:t>
            </a:r>
            <a:r>
              <a:rPr lang="en-US" sz="1600" dirty="0"/>
              <a:t> des </a:t>
            </a:r>
            <a:r>
              <a:rPr lang="en-US" sz="1600" dirty="0" err="1"/>
              <a:t>domaines</a:t>
            </a:r>
            <a:r>
              <a:rPr lang="en-US" sz="1600" dirty="0"/>
              <a:t> </a:t>
            </a:r>
            <a:r>
              <a:rPr lang="en-US" sz="1600" dirty="0" err="1"/>
              <a:t>d'enseignement</a:t>
            </a:r>
            <a:r>
              <a:rPr lang="en-US" sz="1600" dirty="0"/>
              <a:t>.</a:t>
            </a:r>
          </a:p>
          <a:p>
            <a:pPr>
              <a:lnSpc>
                <a:spcPct val="90000"/>
              </a:lnSpc>
              <a:spcBef>
                <a:spcPct val="20000"/>
              </a:spcBef>
              <a:spcAft>
                <a:spcPts val="600"/>
              </a:spcAft>
              <a:buClr>
                <a:schemeClr val="accent1">
                  <a:lumMod val="75000"/>
                </a:schemeClr>
              </a:buClr>
              <a:buSzPct val="145000"/>
              <a:buFont typeface="Arial"/>
              <a:buChar char="•"/>
            </a:pPr>
            <a:endParaRPr lang="en-US" sz="1600" dirty="0"/>
          </a:p>
          <a:p>
            <a:pPr>
              <a:lnSpc>
                <a:spcPct val="90000"/>
              </a:lnSpc>
              <a:spcBef>
                <a:spcPct val="20000"/>
              </a:spcBef>
              <a:spcAft>
                <a:spcPts val="600"/>
              </a:spcAft>
              <a:buClr>
                <a:schemeClr val="accent1">
                  <a:lumMod val="75000"/>
                </a:schemeClr>
              </a:buClr>
              <a:buSzPct val="145000"/>
              <a:buFont typeface="Arial"/>
              <a:buChar char="•"/>
            </a:pPr>
            <a:r>
              <a:rPr lang="en-US" sz="1600" b="1" dirty="0" err="1"/>
              <a:t>Arrêté</a:t>
            </a:r>
            <a:r>
              <a:rPr lang="en-US" sz="1600" b="1" dirty="0"/>
              <a:t> du 9 </a:t>
            </a:r>
            <a:r>
              <a:rPr lang="en-US" sz="1600" b="1" dirty="0" err="1"/>
              <a:t>novembre</a:t>
            </a:r>
            <a:r>
              <a:rPr lang="en-US" sz="1600" b="1" dirty="0"/>
              <a:t> 2015 </a:t>
            </a:r>
            <a:r>
              <a:rPr lang="en-US" sz="1600" b="1" dirty="0" err="1"/>
              <a:t>fixant</a:t>
            </a:r>
            <a:r>
              <a:rPr lang="en-US" sz="1600" b="1" dirty="0"/>
              <a:t> les </a:t>
            </a:r>
            <a:r>
              <a:rPr lang="en-US" sz="1600" b="1" dirty="0" err="1"/>
              <a:t>horaires</a:t>
            </a:r>
            <a:r>
              <a:rPr lang="en-US" sz="1600" b="1" dirty="0"/>
              <a:t> </a:t>
            </a:r>
            <a:r>
              <a:rPr lang="en-US" sz="1600" b="1" dirty="0" err="1"/>
              <a:t>d'enseignement</a:t>
            </a:r>
            <a:r>
              <a:rPr lang="en-US" sz="1600" b="1" dirty="0"/>
              <a:t> des écoles </a:t>
            </a:r>
            <a:r>
              <a:rPr lang="en-US" sz="1600" b="1" dirty="0" err="1"/>
              <a:t>maternelles</a:t>
            </a:r>
            <a:r>
              <a:rPr lang="en-US" sz="1600" b="1" dirty="0"/>
              <a:t> et </a:t>
            </a:r>
            <a:r>
              <a:rPr lang="en-US" sz="1600" b="1" dirty="0" err="1"/>
              <a:t>élémentaires</a:t>
            </a:r>
            <a:r>
              <a:rPr lang="en-US" sz="1600" dirty="0"/>
              <a:t> </a:t>
            </a:r>
          </a:p>
          <a:p>
            <a:pPr>
              <a:lnSpc>
                <a:spcPct val="90000"/>
              </a:lnSpc>
              <a:spcBef>
                <a:spcPct val="20000"/>
              </a:spcBef>
              <a:spcAft>
                <a:spcPts val="600"/>
              </a:spcAft>
              <a:buClr>
                <a:schemeClr val="accent1">
                  <a:lumMod val="75000"/>
                </a:schemeClr>
              </a:buClr>
              <a:buSzPct val="145000"/>
              <a:buFont typeface="Arial"/>
              <a:buChar char="•"/>
            </a:pPr>
            <a:r>
              <a:rPr lang="en-US" sz="1600" dirty="0">
                <a:hlinkClick r:id="rId3"/>
              </a:rPr>
              <a:t>http://eduscol.education.fr/cid49225/presentation.html</a:t>
            </a:r>
            <a:endParaRPr lang="en-US" sz="1600" dirty="0"/>
          </a:p>
          <a:p>
            <a:pPr>
              <a:lnSpc>
                <a:spcPct val="90000"/>
              </a:lnSpc>
              <a:spcBef>
                <a:spcPct val="20000"/>
              </a:spcBef>
              <a:spcAft>
                <a:spcPts val="600"/>
              </a:spcAft>
              <a:buClr>
                <a:schemeClr val="accent1">
                  <a:lumMod val="75000"/>
                </a:schemeClr>
              </a:buClr>
              <a:buSzPct val="145000"/>
              <a:buFont typeface="Arial"/>
              <a:buChar char="•"/>
            </a:pPr>
            <a:endParaRPr lang="en-US" sz="900" dirty="0"/>
          </a:p>
          <a:p>
            <a:pPr>
              <a:lnSpc>
                <a:spcPct val="90000"/>
              </a:lnSpc>
              <a:spcBef>
                <a:spcPct val="20000"/>
              </a:spcBef>
              <a:spcAft>
                <a:spcPts val="600"/>
              </a:spcAft>
              <a:buClr>
                <a:schemeClr val="accent1">
                  <a:lumMod val="75000"/>
                </a:schemeClr>
              </a:buClr>
              <a:buSzPct val="145000"/>
              <a:buFont typeface="Arial"/>
              <a:buChar char="•"/>
            </a:pPr>
            <a:endParaRPr lang="en-US" sz="900" dirty="0"/>
          </a:p>
        </p:txBody>
      </p:sp>
      <p:pic>
        <p:nvPicPr>
          <p:cNvPr id="6" name="Graphic 5">
            <a:extLst>
              <a:ext uri="{FF2B5EF4-FFF2-40B4-BE49-F238E27FC236}">
                <a16:creationId xmlns:a16="http://schemas.microsoft.com/office/drawing/2014/main" id="{AD083F93-A617-4E37-A06C-F20F5642E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3376" y="890517"/>
            <a:ext cx="3804314" cy="380431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404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28420" y="2731826"/>
            <a:ext cx="8667482" cy="1754326"/>
          </a:xfrm>
          <a:prstGeom prst="rect">
            <a:avLst/>
          </a:prstGeom>
          <a:noFill/>
        </p:spPr>
        <p:txBody>
          <a:bodyPr wrap="square" rtlCol="0">
            <a:spAutoFit/>
          </a:bodyPr>
          <a:lstStyle/>
          <a:p>
            <a:pPr algn="ctr"/>
            <a:r>
              <a:rPr lang="fr-FR" sz="4000" dirty="0">
                <a:latin typeface="Arial" panose="020B0604020202020204" pitchFamily="34" charset="0"/>
                <a:cs typeface="Arial" panose="020B0604020202020204" pitchFamily="34" charset="0"/>
              </a:rPr>
              <a:t>LES BESOINS ET LES RYTHMES DE L’ENFANT</a:t>
            </a:r>
          </a:p>
          <a:p>
            <a:pPr algn="ct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86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20">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2"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2" name="Rectangle 2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43" name="Freeform: Shape 3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3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3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ZoneTexte 2">
            <a:extLst>
              <a:ext uri="{FF2B5EF4-FFF2-40B4-BE49-F238E27FC236}">
                <a16:creationId xmlns:a16="http://schemas.microsoft.com/office/drawing/2014/main" id="{D0D5A167-3B02-47DA-8167-27044A69BECC}"/>
              </a:ext>
            </a:extLst>
          </p:cNvPr>
          <p:cNvGraphicFramePr/>
          <p:nvPr>
            <p:extLst>
              <p:ext uri="{D42A27DB-BD31-4B8C-83A1-F6EECF244321}">
                <p14:modId xmlns:p14="http://schemas.microsoft.com/office/powerpoint/2010/main" val="1574683433"/>
              </p:ext>
            </p:extLst>
          </p:nvPr>
        </p:nvGraphicFramePr>
        <p:xfrm>
          <a:off x="341194" y="259307"/>
          <a:ext cx="8719073" cy="620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74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2102</Words>
  <Application>Microsoft Office PowerPoint</Application>
  <PresentationFormat>Grand écran</PresentationFormat>
  <Paragraphs>227</Paragraphs>
  <Slides>38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Calibri</vt:lpstr>
      <vt:lpstr>Corbel</vt:lpstr>
      <vt:lpstr>Parallaxe</vt:lpstr>
      <vt:lpstr>Construire un emploi du temps au plus près du rythme de l’enfant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Construire un emploi du temps au plus près du rythme de l’enfant</dc:title>
  <dc:creator>DEPERSIN PIERRE</dc:creator>
  <cp:lastModifiedBy>DEPERSIN PIERRE</cp:lastModifiedBy>
  <cp:revision>24</cp:revision>
  <dcterms:created xsi:type="dcterms:W3CDTF">2019-09-18T08:21:30Z</dcterms:created>
  <dcterms:modified xsi:type="dcterms:W3CDTF">2019-09-18T15:00:27Z</dcterms:modified>
</cp:coreProperties>
</file>