
<file path=[Content_Types].xml><?xml version="1.0" encoding="utf-8"?>
<Types xmlns="http://schemas.openxmlformats.org/package/2006/content-types">
  <Default Extension="png" ContentType="image/png"/>
  <Default Extension="jpeg" ContentType="image/jpeg"/>
  <Default Extension="ts" ContentType="video/unknown"/>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52"/>
  </p:notesMasterIdLst>
  <p:sldIdLst>
    <p:sldId id="256" r:id="rId2"/>
    <p:sldId id="257" r:id="rId3"/>
    <p:sldId id="275" r:id="rId4"/>
    <p:sldId id="260" r:id="rId5"/>
    <p:sldId id="258" r:id="rId6"/>
    <p:sldId id="261" r:id="rId7"/>
    <p:sldId id="262" r:id="rId8"/>
    <p:sldId id="263" r:id="rId9"/>
    <p:sldId id="306" r:id="rId10"/>
    <p:sldId id="276" r:id="rId11"/>
    <p:sldId id="280" r:id="rId12"/>
    <p:sldId id="267" r:id="rId13"/>
    <p:sldId id="277" r:id="rId14"/>
    <p:sldId id="308" r:id="rId15"/>
    <p:sldId id="309" r:id="rId16"/>
    <p:sldId id="278" r:id="rId17"/>
    <p:sldId id="279" r:id="rId18"/>
    <p:sldId id="281" r:id="rId19"/>
    <p:sldId id="310" r:id="rId20"/>
    <p:sldId id="282" r:id="rId21"/>
    <p:sldId id="283" r:id="rId22"/>
    <p:sldId id="284" r:id="rId23"/>
    <p:sldId id="285" r:id="rId24"/>
    <p:sldId id="265" r:id="rId25"/>
    <p:sldId id="266" r:id="rId26"/>
    <p:sldId id="312" r:id="rId27"/>
    <p:sldId id="311" r:id="rId28"/>
    <p:sldId id="301" r:id="rId29"/>
    <p:sldId id="302" r:id="rId30"/>
    <p:sldId id="286" r:id="rId31"/>
    <p:sldId id="304" r:id="rId32"/>
    <p:sldId id="305" r:id="rId33"/>
    <p:sldId id="287" r:id="rId34"/>
    <p:sldId id="315" r:id="rId35"/>
    <p:sldId id="288" r:id="rId36"/>
    <p:sldId id="299" r:id="rId37"/>
    <p:sldId id="316" r:id="rId38"/>
    <p:sldId id="317" r:id="rId39"/>
    <p:sldId id="289" r:id="rId40"/>
    <p:sldId id="290" r:id="rId41"/>
    <p:sldId id="291" r:id="rId42"/>
    <p:sldId id="292" r:id="rId43"/>
    <p:sldId id="294" r:id="rId44"/>
    <p:sldId id="293" r:id="rId45"/>
    <p:sldId id="295" r:id="rId46"/>
    <p:sldId id="296" r:id="rId47"/>
    <p:sldId id="297" r:id="rId48"/>
    <p:sldId id="314" r:id="rId49"/>
    <p:sldId id="269" r:id="rId50"/>
    <p:sldId id="303"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ie" initials="S" lastIdx="3" clrIdx="0">
    <p:extLst>
      <p:ext uri="{19B8F6BF-5375-455C-9EA6-DF929625EA0E}">
        <p15:presenceInfo xmlns:p15="http://schemas.microsoft.com/office/powerpoint/2012/main" userId="Stépha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69" d="100"/>
          <a:sy n="69" d="100"/>
        </p:scale>
        <p:origin x="7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FA13D-7BE7-4ABA-8733-24F434F8CEE2}" type="datetimeFigureOut">
              <a:rPr lang="fr-FR" smtClean="0"/>
              <a:pPr/>
              <a:t>31/01/2019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1E1FB-5520-4928-8947-876CFB500A9A}" type="slidenum">
              <a:rPr lang="fr-FR" smtClean="0"/>
              <a:pPr/>
              <a:t>‹N°›</a:t>
            </a:fld>
            <a:endParaRPr lang="fr-FR"/>
          </a:p>
        </p:txBody>
      </p:sp>
    </p:spTree>
    <p:extLst>
      <p:ext uri="{BB962C8B-B14F-4D97-AF65-F5344CB8AC3E}">
        <p14:creationId xmlns:p14="http://schemas.microsoft.com/office/powerpoint/2010/main" val="424307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 exemple, un enfant qui oublie toujours le «h» initial du mot «haut» pourrait transformer cette lettre en échelle pour ne plus l’oublier. Parlant d’échelle, en dessiner une en traçant des barreaux entre les deux «l» du mot «échelle» pourrait aider un élève à ne pas oublier de doubler cette consonne. </a:t>
            </a:r>
            <a:endParaRPr lang="fr-FR" dirty="0"/>
          </a:p>
        </p:txBody>
      </p:sp>
      <p:sp>
        <p:nvSpPr>
          <p:cNvPr id="4" name="Espace réservé du numéro de diapositive 3"/>
          <p:cNvSpPr>
            <a:spLocks noGrp="1"/>
          </p:cNvSpPr>
          <p:nvPr>
            <p:ph type="sldNum" sz="quarter" idx="10"/>
          </p:nvPr>
        </p:nvSpPr>
        <p:spPr/>
        <p:txBody>
          <a:bodyPr/>
          <a:lstStyle/>
          <a:p>
            <a:fld id="{1B01E1FB-5520-4928-8947-876CFB500A9A}" type="slidenum">
              <a:rPr lang="fr-FR" smtClean="0"/>
              <a:pPr/>
              <a:t>12</a:t>
            </a:fld>
            <a:endParaRPr lang="fr-FR"/>
          </a:p>
        </p:txBody>
      </p:sp>
    </p:spTree>
    <p:extLst>
      <p:ext uri="{BB962C8B-B14F-4D97-AF65-F5344CB8AC3E}">
        <p14:creationId xmlns:p14="http://schemas.microsoft.com/office/powerpoint/2010/main" val="217347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Faire réfléchir les élèves sur leurs pratiques. « Comment fais-­tu pour copier une phrase, un mot ?  Que regardes-­tu ? La première lettre ? La première syllabe ? La moitié du mot ? Le mot entier ? »</a:t>
            </a:r>
          </a:p>
          <a:p>
            <a:r>
              <a:rPr lang="fr-FR" sz="1200" dirty="0" smtClean="0"/>
              <a:t>Comparer les stratégies entre élèves pour établir les méthodes qui seront les plus efficaces (rapidité et  correction).</a:t>
            </a:r>
          </a:p>
          <a:p>
            <a:r>
              <a:rPr lang="fr-FR" sz="1200" dirty="0" smtClean="0"/>
              <a:t>Faire expliciter le rôle de la mémoire : se construire l’image mentale du mot.</a:t>
            </a:r>
          </a:p>
          <a:p>
            <a:r>
              <a:rPr lang="fr-FR" sz="1200" dirty="0" smtClean="0"/>
              <a:t>Les stratégies seront différentes d’un élève à l’autre, mais l’objectif sera d’augmenter la vitesse de  copie correcte pour tous.</a:t>
            </a:r>
          </a:p>
          <a:p>
            <a:endParaRPr lang="fr-FR" dirty="0"/>
          </a:p>
        </p:txBody>
      </p:sp>
      <p:sp>
        <p:nvSpPr>
          <p:cNvPr id="4" name="Espace réservé du numéro de diapositive 3"/>
          <p:cNvSpPr>
            <a:spLocks noGrp="1"/>
          </p:cNvSpPr>
          <p:nvPr>
            <p:ph type="sldNum" sz="quarter" idx="10"/>
          </p:nvPr>
        </p:nvSpPr>
        <p:spPr/>
        <p:txBody>
          <a:bodyPr/>
          <a:lstStyle/>
          <a:p>
            <a:fld id="{1B01E1FB-5520-4928-8947-876CFB500A9A}" type="slidenum">
              <a:rPr lang="fr-FR" smtClean="0"/>
              <a:pPr/>
              <a:t>36</a:t>
            </a:fld>
            <a:endParaRPr lang="fr-FR"/>
          </a:p>
        </p:txBody>
      </p:sp>
    </p:spTree>
    <p:extLst>
      <p:ext uri="{BB962C8B-B14F-4D97-AF65-F5344CB8AC3E}">
        <p14:creationId xmlns:p14="http://schemas.microsoft.com/office/powerpoint/2010/main" val="128763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1FC8A0C1-82D0-4AD8-8F4B-CBD6A8925849}" type="slidenum">
              <a:rPr lang="fr-FR" altLang="fr-FR">
                <a:latin typeface="Calibri" panose="020F0502020204030204" pitchFamily="34" charset="0"/>
              </a:rPr>
              <a:pPr/>
              <a:t>37</a:t>
            </a:fld>
            <a:endParaRPr lang="fr-FR" altLang="fr-FR">
              <a:latin typeface="Calibri" panose="020F0502020204030204" pitchFamily="34" charset="0"/>
            </a:endParaRPr>
          </a:p>
        </p:txBody>
      </p:sp>
    </p:spTree>
    <p:extLst>
      <p:ext uri="{BB962C8B-B14F-4D97-AF65-F5344CB8AC3E}">
        <p14:creationId xmlns:p14="http://schemas.microsoft.com/office/powerpoint/2010/main" val="104694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2E7C52E7-5AF6-4E19-88B1-95F32BA9D225}" type="slidenum">
              <a:rPr lang="fr-FR" altLang="fr-FR">
                <a:latin typeface="Calibri" panose="020F0502020204030204" pitchFamily="34" charset="0"/>
              </a:rPr>
              <a:pPr/>
              <a:t>38</a:t>
            </a:fld>
            <a:endParaRPr lang="fr-FR" altLang="fr-FR">
              <a:latin typeface="Calibri" panose="020F0502020204030204" pitchFamily="34" charset="0"/>
            </a:endParaRPr>
          </a:p>
        </p:txBody>
      </p:sp>
    </p:spTree>
    <p:extLst>
      <p:ext uri="{BB962C8B-B14F-4D97-AF65-F5344CB8AC3E}">
        <p14:creationId xmlns:p14="http://schemas.microsoft.com/office/powerpoint/2010/main" val="173988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60754D-D5EF-4103-A531-123C6B81DD70}"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19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31576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347813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323981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A60754D-D5EF-4103-A531-123C6B81DD70}"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69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9646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229683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56865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414663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40742F-BF3A-48B2-B9C8-017F50A32A40}" type="datetimeFigureOut">
              <a:rPr lang="fr-FR" smtClean="0"/>
              <a:pPr/>
              <a:t>31/01/2019</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60754D-D5EF-4103-A531-123C6B81DD70}" type="slidenum">
              <a:rPr lang="fr-FR" smtClean="0"/>
              <a:pPr/>
              <a:t>‹N°›</a:t>
            </a:fld>
            <a:endParaRPr lang="fr-FR"/>
          </a:p>
        </p:txBody>
      </p:sp>
    </p:spTree>
    <p:extLst>
      <p:ext uri="{BB962C8B-B14F-4D97-AF65-F5344CB8AC3E}">
        <p14:creationId xmlns:p14="http://schemas.microsoft.com/office/powerpoint/2010/main" val="111157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A40742F-BF3A-48B2-B9C8-017F50A32A40}" type="datetimeFigureOut">
              <a:rPr lang="fr-FR" smtClean="0"/>
              <a:pPr/>
              <a:t>31/01/2019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A60754D-D5EF-4103-A531-123C6B81DD70}" type="slidenum">
              <a:rPr lang="fr-FR" smtClean="0"/>
              <a:pPr/>
              <a:t>‹N°›</a:t>
            </a:fld>
            <a:endParaRPr lang="fr-FR"/>
          </a:p>
        </p:txBody>
      </p:sp>
    </p:spTree>
    <p:extLst>
      <p:ext uri="{BB962C8B-B14F-4D97-AF65-F5344CB8AC3E}">
        <p14:creationId xmlns:p14="http://schemas.microsoft.com/office/powerpoint/2010/main" val="345979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40742F-BF3A-48B2-B9C8-017F50A32A40}" type="datetimeFigureOut">
              <a:rPr lang="fr-FR" smtClean="0"/>
              <a:pPr/>
              <a:t>31/01/2019</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60754D-D5EF-4103-A531-123C6B81DD70}"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9200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Lorthographe-illustr&#233;e-9-images-par-page-fichier-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dico-visuo-semantique.ch/"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coliciel.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orthophonielibre.wordpress.com/2011/04/03/jeu-mov-entrainement-de-la-memoire-orthographique-visuelle-et-de-la-memoire-de-travai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annexes-mov.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emory.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EchelleDuboisBuyse.doc" TargetMode="External"/><Relationship Id="rId2" Type="http://schemas.openxmlformats.org/officeDocument/2006/relationships/hyperlink" Target="70_mots_essentiels-1.pdf" TargetMode="External"/><Relationship Id="rId1" Type="http://schemas.openxmlformats.org/officeDocument/2006/relationships/slideLayout" Target="../slideLayouts/slideLayout2.xml"/><Relationship Id="rId4" Type="http://schemas.openxmlformats.org/officeDocument/2006/relationships/hyperlink" Target="pdf_pdf_Liste_Ortho_Base_Catach.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hyperlink" Target="../Downloads/Apprendre%20&#224;%20copier%20en%20classed&#233;doubl&#233;e%20REP%20@DSDEN31-%20en%20toute%20autonomie,%20l&#233;l&#232;ve%20cache%20son%20t.mp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activites-copie-ien-creusot-2.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s&#233;ance%2021.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maitresseuh.fr/la-metacognition-ou-penser-sur-ses-propres-pensees-a1081051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ts"/><Relationship Id="rId1" Type="http://schemas.microsoft.com/office/2007/relationships/media" Target="../media/media1.ts"/><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985555"/>
            <a:ext cx="10058400" cy="1581912"/>
          </a:xfrm>
        </p:spPr>
        <p:txBody>
          <a:bodyPr>
            <a:normAutofit fontScale="90000"/>
          </a:bodyPr>
          <a:lstStyle/>
          <a:p>
            <a:pPr algn="ctr"/>
            <a:r>
              <a:rPr lang="fr-FR" dirty="0" smtClean="0"/>
              <a:t>Enseigner l’orthographe lexicale au cycle 2</a:t>
            </a:r>
            <a:endParaRPr lang="fr-FR" dirty="0"/>
          </a:p>
        </p:txBody>
      </p:sp>
    </p:spTree>
    <p:extLst>
      <p:ext uri="{BB962C8B-B14F-4D97-AF65-F5344CB8AC3E}">
        <p14:creationId xmlns:p14="http://schemas.microsoft.com/office/powerpoint/2010/main" val="304021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70C0"/>
                </a:solidFill>
              </a:rPr>
              <a:t>Les méthodes d’enseignement sans erreur</a:t>
            </a:r>
            <a:endParaRPr lang="fr-FR" b="1" dirty="0">
              <a:solidFill>
                <a:srgbClr val="0070C0"/>
              </a:solidFill>
            </a:endParaRPr>
          </a:p>
        </p:txBody>
      </p:sp>
      <p:sp>
        <p:nvSpPr>
          <p:cNvPr id="3" name="Espace réservé du contenu 2"/>
          <p:cNvSpPr>
            <a:spLocks noGrp="1"/>
          </p:cNvSpPr>
          <p:nvPr>
            <p:ph idx="1"/>
          </p:nvPr>
        </p:nvSpPr>
        <p:spPr/>
        <p:txBody>
          <a:bodyPr/>
          <a:lstStyle/>
          <a:p>
            <a:endParaRPr lang="fr-FR" sz="3200" b="1" dirty="0" smtClean="0"/>
          </a:p>
          <a:p>
            <a:r>
              <a:rPr lang="fr-FR" sz="3200" b="1" dirty="0" smtClean="0"/>
              <a:t>1. la méthode de l’enseignement </a:t>
            </a:r>
            <a:r>
              <a:rPr lang="fr-FR" sz="3200" b="1" dirty="0" err="1" smtClean="0"/>
              <a:t>visuosémantique</a:t>
            </a:r>
            <a:endParaRPr lang="fr-FR" sz="3200" b="1" dirty="0" smtClean="0"/>
          </a:p>
          <a:p>
            <a:r>
              <a:rPr lang="fr-FR" sz="3200" b="1" dirty="0" smtClean="0"/>
              <a:t>2. la méthode des régularités orthographiques</a:t>
            </a:r>
          </a:p>
          <a:p>
            <a:r>
              <a:rPr lang="fr-FR" sz="3200" b="1" dirty="0" smtClean="0"/>
              <a:t>3. la méthode par exposition répétée</a:t>
            </a:r>
          </a:p>
          <a:p>
            <a:r>
              <a:rPr lang="fr-FR" sz="3200" b="1" dirty="0" smtClean="0"/>
              <a:t>4. la méthode par apprentissage test </a:t>
            </a:r>
            <a:endParaRPr lang="fr-FR" sz="3200" dirty="0"/>
          </a:p>
          <a:p>
            <a:pPr marL="0" indent="0">
              <a:buNone/>
            </a:pPr>
            <a:endParaRPr lang="fr-FR" dirty="0"/>
          </a:p>
        </p:txBody>
      </p:sp>
    </p:spTree>
    <p:extLst>
      <p:ext uri="{BB962C8B-B14F-4D97-AF65-F5344CB8AC3E}">
        <p14:creationId xmlns:p14="http://schemas.microsoft.com/office/powerpoint/2010/main" val="373700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70C0"/>
                </a:solidFill>
              </a:rPr>
              <a:t>La </a:t>
            </a:r>
            <a:r>
              <a:rPr lang="fr-FR" b="1" dirty="0">
                <a:solidFill>
                  <a:srgbClr val="0070C0"/>
                </a:solidFill>
              </a:rPr>
              <a:t>méthode de l’enseignement </a:t>
            </a:r>
            <a:r>
              <a:rPr lang="fr-FR" b="1" dirty="0" err="1">
                <a:solidFill>
                  <a:srgbClr val="0070C0"/>
                </a:solidFill>
              </a:rPr>
              <a:t>visuosémantique</a:t>
            </a:r>
            <a:endParaRPr lang="fr-FR" dirty="0">
              <a:solidFill>
                <a:srgbClr val="0070C0"/>
              </a:solidFill>
            </a:endParaRPr>
          </a:p>
        </p:txBody>
      </p:sp>
      <p:sp>
        <p:nvSpPr>
          <p:cNvPr id="3" name="Espace réservé du contenu 2"/>
          <p:cNvSpPr>
            <a:spLocks noGrp="1"/>
          </p:cNvSpPr>
          <p:nvPr>
            <p:ph idx="1"/>
          </p:nvPr>
        </p:nvSpPr>
        <p:spPr/>
        <p:txBody>
          <a:bodyPr/>
          <a:lstStyle/>
          <a:p>
            <a:endParaRPr lang="fr-FR" sz="3200" dirty="0" smtClean="0"/>
          </a:p>
          <a:p>
            <a:r>
              <a:rPr lang="fr-FR" sz="3200" dirty="0" smtClean="0"/>
              <a:t>• Illustrer </a:t>
            </a:r>
            <a:r>
              <a:rPr lang="fr-FR" sz="3200" dirty="0"/>
              <a:t>par un dessin le concept sous-jacent à un mot </a:t>
            </a:r>
            <a:r>
              <a:rPr lang="fr-FR" sz="3200" dirty="0" smtClean="0"/>
              <a:t>intégrant </a:t>
            </a:r>
            <a:r>
              <a:rPr lang="fr-FR" sz="3200" dirty="0"/>
              <a:t>la graphie pouvant poser problème </a:t>
            </a:r>
          </a:p>
          <a:p>
            <a:r>
              <a:rPr lang="fr-FR" sz="3200" dirty="0"/>
              <a:t>• Trouver un lien sémantique entre la graphie </a:t>
            </a:r>
            <a:r>
              <a:rPr lang="fr-FR" sz="3200" dirty="0" smtClean="0"/>
              <a:t>et le </a:t>
            </a:r>
            <a:r>
              <a:rPr lang="fr-FR" sz="3200" dirty="0"/>
              <a:t>sens du mot </a:t>
            </a:r>
          </a:p>
          <a:p>
            <a:endParaRPr lang="fr-FR" dirty="0"/>
          </a:p>
        </p:txBody>
      </p:sp>
    </p:spTree>
    <p:extLst>
      <p:ext uri="{BB962C8B-B14F-4D97-AF65-F5344CB8AC3E}">
        <p14:creationId xmlns:p14="http://schemas.microsoft.com/office/powerpoint/2010/main" val="3380220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757648"/>
            <a:ext cx="10058400" cy="731520"/>
          </a:xfrm>
        </p:spPr>
        <p:txBody>
          <a:bodyPr>
            <a:normAutofit/>
          </a:bodyPr>
          <a:lstStyle/>
          <a:p>
            <a:pPr algn="ctr"/>
            <a:r>
              <a:rPr lang="fr-FR" b="1" dirty="0">
                <a:solidFill>
                  <a:srgbClr val="0070C0"/>
                </a:solidFill>
              </a:rPr>
              <a:t>A</a:t>
            </a:r>
            <a:r>
              <a:rPr lang="fr-FR" b="1" dirty="0" smtClean="0">
                <a:solidFill>
                  <a:srgbClr val="0070C0"/>
                </a:solidFill>
              </a:rPr>
              <a:t>ctivités en classe : </a:t>
            </a:r>
            <a:endParaRPr lang="fr-FR" b="1" dirty="0">
              <a:solidFill>
                <a:srgbClr val="0070C0"/>
              </a:solidFill>
            </a:endParaRPr>
          </a:p>
        </p:txBody>
      </p:sp>
      <p:sp>
        <p:nvSpPr>
          <p:cNvPr id="3" name="Espace réservé du contenu 2"/>
          <p:cNvSpPr>
            <a:spLocks noGrp="1"/>
          </p:cNvSpPr>
          <p:nvPr>
            <p:ph idx="1"/>
          </p:nvPr>
        </p:nvSpPr>
        <p:spPr>
          <a:xfrm>
            <a:off x="1210490" y="1768544"/>
            <a:ext cx="10058400" cy="4023360"/>
          </a:xfrm>
        </p:spPr>
        <p:txBody>
          <a:bodyPr>
            <a:normAutofit/>
          </a:bodyPr>
          <a:lstStyle/>
          <a:p>
            <a:r>
              <a:rPr lang="fr-FR" sz="3200" dirty="0" smtClean="0">
                <a:solidFill>
                  <a:srgbClr val="FF0000"/>
                </a:solidFill>
              </a:rPr>
              <a:t>- L’orthographe illustrée </a:t>
            </a:r>
          </a:p>
          <a:p>
            <a:r>
              <a:rPr lang="fr-FR" sz="3200" dirty="0" smtClean="0"/>
              <a:t>Le principe est assez simple : des mots "déguisés" qui permettent de </a:t>
            </a:r>
            <a:r>
              <a:rPr lang="fr-FR" sz="3200" b="1" dirty="0" smtClean="0"/>
              <a:t>mémoriser</a:t>
            </a:r>
            <a:r>
              <a:rPr lang="fr-FR" sz="3200" dirty="0" smtClean="0"/>
              <a:t> les particularités orthographiques. Ceci aide bien à « voir les mots dans sa tête » </a:t>
            </a:r>
          </a:p>
          <a:p>
            <a:endParaRPr lang="fr-FR" sz="3200" dirty="0"/>
          </a:p>
        </p:txBody>
      </p:sp>
      <p:pic>
        <p:nvPicPr>
          <p:cNvPr id="5" name="Image 4" descr="L'orthographe illustré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000" y="4459561"/>
            <a:ext cx="2938872" cy="1628987"/>
          </a:xfrm>
          <a:prstGeom prst="rect">
            <a:avLst/>
          </a:prstGeom>
          <a:noFill/>
          <a:ln>
            <a:noFill/>
          </a:ln>
        </p:spPr>
      </p:pic>
      <p:sp>
        <p:nvSpPr>
          <p:cNvPr id="7" name="Rectangle 6"/>
          <p:cNvSpPr/>
          <p:nvPr/>
        </p:nvSpPr>
        <p:spPr>
          <a:xfrm>
            <a:off x="5509593" y="1837819"/>
            <a:ext cx="5330562" cy="369332"/>
          </a:xfrm>
          <a:prstGeom prst="rect">
            <a:avLst/>
          </a:prstGeom>
        </p:spPr>
        <p:txBody>
          <a:bodyPr wrap="none">
            <a:spAutoFit/>
          </a:bodyPr>
          <a:lstStyle/>
          <a:p>
            <a:r>
              <a:rPr lang="fr-FR" dirty="0" smtClean="0">
                <a:hlinkClick r:id="rId4" action="ppaction://hlinkfile"/>
              </a:rPr>
              <a:t>Lorthographe-illustrée-9-images-par-page-fichier-1.pdf</a:t>
            </a:r>
            <a:endParaRPr lang="fr-FR" dirty="0"/>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161" y="4692786"/>
            <a:ext cx="3483533" cy="1164140"/>
          </a:xfrm>
          <a:prstGeom prst="rect">
            <a:avLst/>
          </a:prstGeom>
        </p:spPr>
      </p:pic>
    </p:spTree>
    <p:extLst>
      <p:ext uri="{BB962C8B-B14F-4D97-AF65-F5344CB8AC3E}">
        <p14:creationId xmlns:p14="http://schemas.microsoft.com/office/powerpoint/2010/main" val="113236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4772" y="318654"/>
            <a:ext cx="10252364" cy="6863417"/>
          </a:xfrm>
          <a:prstGeom prst="rect">
            <a:avLst/>
          </a:prstGeom>
          <a:noFill/>
        </p:spPr>
        <p:txBody>
          <a:bodyPr wrap="square" rtlCol="0">
            <a:spAutoFit/>
          </a:bodyPr>
          <a:lstStyle/>
          <a:p>
            <a:endParaRPr lang="fr-FR" sz="2000" dirty="0">
              <a:solidFill>
                <a:srgbClr val="000000"/>
              </a:solidFill>
              <a:latin typeface="Calibri" panose="020F0502020204030204" pitchFamily="34" charset="0"/>
            </a:endParaRPr>
          </a:p>
          <a:p>
            <a:r>
              <a:rPr lang="fr-FR" sz="3200" dirty="0" smtClean="0">
                <a:solidFill>
                  <a:srgbClr val="FF0000"/>
                </a:solidFill>
                <a:latin typeface="Calibri" panose="020F0502020204030204" pitchFamily="34" charset="0"/>
              </a:rPr>
              <a:t>-</a:t>
            </a:r>
            <a:r>
              <a:rPr lang="fr-FR" sz="3200" dirty="0" smtClean="0">
                <a:solidFill>
                  <a:srgbClr val="000000"/>
                </a:solidFill>
                <a:latin typeface="Calibri" panose="020F0502020204030204" pitchFamily="34" charset="0"/>
              </a:rPr>
              <a:t> </a:t>
            </a:r>
            <a:r>
              <a:rPr lang="fr-FR" sz="3200" dirty="0" smtClean="0">
                <a:solidFill>
                  <a:srgbClr val="FF0000"/>
                </a:solidFill>
                <a:latin typeface="Calibri" panose="020F0502020204030204" pitchFamily="34" charset="0"/>
              </a:rPr>
              <a:t>Le </a:t>
            </a:r>
            <a:r>
              <a:rPr lang="fr-FR" sz="3200" dirty="0">
                <a:solidFill>
                  <a:srgbClr val="FF0000"/>
                </a:solidFill>
                <a:latin typeface="Calibri" panose="020F0502020204030204" pitchFamily="34" charset="0"/>
              </a:rPr>
              <a:t>dictionnaire </a:t>
            </a:r>
            <a:r>
              <a:rPr lang="fr-FR" sz="3200" dirty="0" err="1">
                <a:solidFill>
                  <a:srgbClr val="FF0000"/>
                </a:solidFill>
                <a:latin typeface="Calibri" panose="020F0502020204030204" pitchFamily="34" charset="0"/>
              </a:rPr>
              <a:t>visuosémantique</a:t>
            </a:r>
            <a:r>
              <a:rPr lang="fr-FR" sz="3200" dirty="0">
                <a:solidFill>
                  <a:srgbClr val="FF0000"/>
                </a:solidFill>
                <a:latin typeface="Calibri" panose="020F0502020204030204" pitchFamily="34" charset="0"/>
              </a:rPr>
              <a:t> du collectif GRe10 </a:t>
            </a:r>
          </a:p>
          <a:p>
            <a:r>
              <a:rPr lang="fr-FR" sz="3200" dirty="0">
                <a:latin typeface="Calibri" panose="020F0502020204030204" pitchFamily="34" charset="0"/>
                <a:hlinkClick r:id="rId2"/>
              </a:rPr>
              <a:t>https://</a:t>
            </a:r>
            <a:r>
              <a:rPr lang="fr-FR" sz="3200" dirty="0" smtClean="0">
                <a:latin typeface="Calibri" panose="020F0502020204030204" pitchFamily="34" charset="0"/>
                <a:hlinkClick r:id="rId2"/>
              </a:rPr>
              <a:t>dico-visuo-semantique.ch</a:t>
            </a:r>
            <a:r>
              <a:rPr lang="fr-FR" sz="3200" dirty="0" smtClean="0">
                <a:latin typeface="Calibri" panose="020F0502020204030204" pitchFamily="34" charset="0"/>
              </a:rPr>
              <a:t>                  </a:t>
            </a:r>
            <a:r>
              <a:rPr lang="fr-FR" sz="3200" dirty="0">
                <a:latin typeface="Calibri" panose="020F0502020204030204" pitchFamily="34" charset="0"/>
              </a:rPr>
              <a:t>(gratuit) </a:t>
            </a:r>
          </a:p>
          <a:p>
            <a:r>
              <a:rPr lang="fr-FR" sz="3200" dirty="0">
                <a:solidFill>
                  <a:srgbClr val="000000"/>
                </a:solidFill>
                <a:latin typeface="Calibri" panose="020F0502020204030204" pitchFamily="34" charset="0"/>
              </a:rPr>
              <a:t>(Images d’exemples de mots accompagnés par des images du mot ou des aides visuels.) </a:t>
            </a:r>
            <a:endParaRPr lang="fr-FR" sz="3200" dirty="0" smtClean="0">
              <a:solidFill>
                <a:srgbClr val="000000"/>
              </a:solidFill>
              <a:latin typeface="Calibri" panose="020F0502020204030204" pitchFamily="34" charset="0"/>
            </a:endParaRPr>
          </a:p>
          <a:p>
            <a:endParaRPr lang="fr-FR" sz="3200" dirty="0">
              <a:solidFill>
                <a:srgbClr val="000000"/>
              </a:solidFill>
              <a:latin typeface="Calibri" panose="020F0502020204030204" pitchFamily="34" charset="0"/>
            </a:endParaRPr>
          </a:p>
          <a:p>
            <a:endParaRPr lang="fr-FR" sz="3200" dirty="0" smtClean="0"/>
          </a:p>
          <a:p>
            <a:r>
              <a:rPr lang="fr-FR" sz="3200" dirty="0" smtClean="0">
                <a:solidFill>
                  <a:srgbClr val="FF0000"/>
                </a:solidFill>
              </a:rPr>
              <a:t>- Dessine-moi </a:t>
            </a:r>
            <a:r>
              <a:rPr lang="fr-FR" sz="3200" dirty="0">
                <a:solidFill>
                  <a:srgbClr val="FF0000"/>
                </a:solidFill>
              </a:rPr>
              <a:t>un mot – </a:t>
            </a:r>
            <a:r>
              <a:rPr lang="fr-FR" sz="3200" dirty="0" err="1">
                <a:solidFill>
                  <a:srgbClr val="FF0000"/>
                </a:solidFill>
              </a:rPr>
              <a:t>M.Gosselin</a:t>
            </a:r>
            <a:r>
              <a:rPr lang="fr-FR" sz="3200" dirty="0">
                <a:solidFill>
                  <a:srgbClr val="FF0000"/>
                </a:solidFill>
              </a:rPr>
              <a:t> </a:t>
            </a:r>
          </a:p>
          <a:p>
            <a:endParaRPr lang="fr-FR" dirty="0"/>
          </a:p>
          <a:p>
            <a:r>
              <a:rPr lang="fr-FR" dirty="0"/>
              <a:t>https://www.mot-a-mot.com/ </a:t>
            </a:r>
            <a:endParaRPr lang="fr-FR" sz="3200" dirty="0"/>
          </a:p>
          <a:p>
            <a:endParaRPr lang="fr-FR" sz="3200" dirty="0" smtClean="0"/>
          </a:p>
          <a:p>
            <a:endParaRPr lang="fr-FR" sz="3200" dirty="0"/>
          </a:p>
          <a:p>
            <a:endParaRPr lang="fr-FR" sz="3200" dirty="0" smtClean="0"/>
          </a:p>
          <a:p>
            <a:endParaRPr lang="fr-FR" sz="3200" dirty="0"/>
          </a:p>
          <a:p>
            <a:endParaRPr lang="fr-FR" sz="320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274" y="2123030"/>
            <a:ext cx="2321799" cy="162733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2046" y="4665518"/>
            <a:ext cx="1600200" cy="1600200"/>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4447" y="4655993"/>
            <a:ext cx="1619250" cy="1619250"/>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5898" y="4675043"/>
            <a:ext cx="1600200" cy="1600200"/>
          </a:xfrm>
          <a:prstGeom prst="rect">
            <a:avLst/>
          </a:prstGeom>
        </p:spPr>
      </p:pic>
    </p:spTree>
    <p:extLst>
      <p:ext uri="{BB962C8B-B14F-4D97-AF65-F5344CB8AC3E}">
        <p14:creationId xmlns:p14="http://schemas.microsoft.com/office/powerpoint/2010/main" val="1911597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35" y="119869"/>
            <a:ext cx="8124175" cy="6239367"/>
          </a:xfrm>
          <a:prstGeom prst="rect">
            <a:avLst/>
          </a:prstGeom>
        </p:spPr>
      </p:pic>
    </p:spTree>
    <p:extLst>
      <p:ext uri="{BB962C8B-B14F-4D97-AF65-F5344CB8AC3E}">
        <p14:creationId xmlns:p14="http://schemas.microsoft.com/office/powerpoint/2010/main" val="107242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4" y="0"/>
            <a:ext cx="9268691" cy="6698318"/>
          </a:xfrm>
          <a:prstGeom prst="rect">
            <a:avLst/>
          </a:prstGeom>
        </p:spPr>
      </p:pic>
    </p:spTree>
    <p:extLst>
      <p:ext uri="{BB962C8B-B14F-4D97-AF65-F5344CB8AC3E}">
        <p14:creationId xmlns:p14="http://schemas.microsoft.com/office/powerpoint/2010/main" val="145994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763" y="402664"/>
            <a:ext cx="9434945" cy="1384995"/>
          </a:xfrm>
          <a:prstGeom prst="rect">
            <a:avLst/>
          </a:prstGeom>
        </p:spPr>
        <p:txBody>
          <a:bodyPr wrap="square">
            <a:spAutoFit/>
          </a:bodyPr>
          <a:lstStyle/>
          <a:p>
            <a:endParaRPr lang="fr-FR" sz="2000" dirty="0">
              <a:solidFill>
                <a:srgbClr val="000000"/>
              </a:solidFill>
              <a:latin typeface="Calibri" panose="020F0502020204030204" pitchFamily="34" charset="0"/>
            </a:endParaRPr>
          </a:p>
          <a:p>
            <a:pPr marL="457200" indent="-457200">
              <a:buFontTx/>
              <a:buChar char="-"/>
            </a:pPr>
            <a:r>
              <a:rPr lang="fr-FR" sz="3200" dirty="0" smtClean="0">
                <a:solidFill>
                  <a:srgbClr val="FF0000"/>
                </a:solidFill>
                <a:latin typeface="Calibri" panose="020F0502020204030204" pitchFamily="34" charset="0"/>
              </a:rPr>
              <a:t>Les </a:t>
            </a:r>
            <a:r>
              <a:rPr lang="fr-FR" sz="3200" dirty="0">
                <a:solidFill>
                  <a:srgbClr val="FF0000"/>
                </a:solidFill>
                <a:latin typeface="Calibri" panose="020F0502020204030204" pitchFamily="34" charset="0"/>
              </a:rPr>
              <a:t>homophones illustrés – </a:t>
            </a:r>
            <a:r>
              <a:rPr lang="fr-FR" sz="3200" dirty="0" err="1" smtClean="0">
                <a:solidFill>
                  <a:srgbClr val="FF0000"/>
                </a:solidFill>
                <a:latin typeface="Calibri" panose="020F0502020204030204" pitchFamily="34" charset="0"/>
              </a:rPr>
              <a:t>B.Stanké</a:t>
            </a:r>
            <a:endParaRPr lang="fr-FR" sz="3200" dirty="0" smtClean="0">
              <a:solidFill>
                <a:srgbClr val="FF0000"/>
              </a:solidFill>
              <a:latin typeface="Calibri" panose="020F0502020204030204" pitchFamily="34" charset="0"/>
            </a:endParaRPr>
          </a:p>
          <a:p>
            <a:r>
              <a:rPr lang="fr-FR" sz="3200" dirty="0" smtClean="0">
                <a:latin typeface="Calibri" panose="020F0502020204030204" pitchFamily="34" charset="0"/>
              </a:rPr>
              <a:t>     Editions Passe temps</a:t>
            </a:r>
            <a:endParaRPr lang="fr-FR" sz="3200" dirty="0">
              <a:latin typeface="Calibri" panose="020F050202020403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235" y="1603717"/>
            <a:ext cx="5153892" cy="4645336"/>
          </a:xfrm>
          <a:prstGeom prst="rect">
            <a:avLst/>
          </a:prstGeom>
        </p:spPr>
      </p:pic>
    </p:spTree>
    <p:extLst>
      <p:ext uri="{BB962C8B-B14F-4D97-AF65-F5344CB8AC3E}">
        <p14:creationId xmlns:p14="http://schemas.microsoft.com/office/powerpoint/2010/main" val="1063534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4571"/>
            <a:ext cx="10058400" cy="907366"/>
          </a:xfrm>
        </p:spPr>
        <p:txBody>
          <a:bodyPr>
            <a:normAutofit fontScale="90000"/>
          </a:bodyPr>
          <a:lstStyle/>
          <a:p>
            <a:pPr algn="ctr"/>
            <a:r>
              <a:rPr lang="fr-FR" b="1" dirty="0" smtClean="0">
                <a:solidFill>
                  <a:srgbClr val="0070C0"/>
                </a:solidFill>
              </a:rPr>
              <a:t>La méthode des régularités orthographiques</a:t>
            </a:r>
            <a:endParaRPr lang="fr-FR" b="1" dirty="0">
              <a:solidFill>
                <a:srgbClr val="0070C0"/>
              </a:solidFill>
            </a:endParaRPr>
          </a:p>
        </p:txBody>
      </p:sp>
      <p:sp>
        <p:nvSpPr>
          <p:cNvPr id="3" name="Espace réservé du contenu 2"/>
          <p:cNvSpPr>
            <a:spLocks noGrp="1"/>
          </p:cNvSpPr>
          <p:nvPr>
            <p:ph idx="1"/>
          </p:nvPr>
        </p:nvSpPr>
        <p:spPr/>
        <p:txBody>
          <a:bodyPr/>
          <a:lstStyle/>
          <a:p>
            <a:endParaRPr lang="fr-FR" dirty="0" smtClean="0"/>
          </a:p>
          <a:p>
            <a:r>
              <a:rPr lang="fr-FR" sz="3200" dirty="0" smtClean="0"/>
              <a:t>• </a:t>
            </a:r>
            <a:r>
              <a:rPr lang="fr-FR" sz="3200" dirty="0"/>
              <a:t>Enseignement explicite des listes de mots inconsistants </a:t>
            </a:r>
          </a:p>
          <a:p>
            <a:r>
              <a:rPr lang="fr-FR" sz="3200" dirty="0"/>
              <a:t>• régularités orthographiques </a:t>
            </a:r>
            <a:r>
              <a:rPr lang="fr-FR" sz="3200" dirty="0" smtClean="0"/>
              <a:t>(ex</a:t>
            </a:r>
            <a:r>
              <a:rPr lang="fr-FR" sz="3200" dirty="0"/>
              <a:t>., très, près, succès / poulet, chalet, met) </a:t>
            </a:r>
          </a:p>
          <a:p>
            <a:r>
              <a:rPr lang="fr-FR" sz="3200" dirty="0" smtClean="0"/>
              <a:t>• </a:t>
            </a:r>
            <a:r>
              <a:rPr lang="fr-FR" sz="3200" dirty="0"/>
              <a:t>Répétition d’informations organisées </a:t>
            </a:r>
          </a:p>
          <a:p>
            <a:endParaRPr lang="fr-FR" dirty="0"/>
          </a:p>
        </p:txBody>
      </p:sp>
    </p:spTree>
    <p:extLst>
      <p:ext uri="{BB962C8B-B14F-4D97-AF65-F5344CB8AC3E}">
        <p14:creationId xmlns:p14="http://schemas.microsoft.com/office/powerpoint/2010/main" val="75310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34571"/>
            <a:ext cx="10058400" cy="837028"/>
          </a:xfrm>
        </p:spPr>
        <p:txBody>
          <a:bodyPr/>
          <a:lstStyle/>
          <a:p>
            <a:pPr algn="ctr"/>
            <a:r>
              <a:rPr lang="fr-FR" b="1" dirty="0" smtClean="0">
                <a:solidFill>
                  <a:srgbClr val="0070C0"/>
                </a:solidFill>
              </a:rPr>
              <a:t>Activités en classe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fr-FR" sz="3200" dirty="0" err="1" smtClean="0">
                <a:solidFill>
                  <a:schemeClr val="tx2">
                    <a:lumMod val="50000"/>
                  </a:schemeClr>
                </a:solidFill>
              </a:rPr>
              <a:t>Chenelière</a:t>
            </a:r>
            <a:r>
              <a:rPr lang="fr-FR" sz="3200" dirty="0" smtClean="0">
                <a:solidFill>
                  <a:schemeClr val="tx2">
                    <a:lumMod val="50000"/>
                  </a:schemeClr>
                </a:solidFill>
              </a:rPr>
              <a:t> </a:t>
            </a:r>
            <a:r>
              <a:rPr lang="fr-FR" sz="3200" dirty="0">
                <a:solidFill>
                  <a:schemeClr val="tx2">
                    <a:lumMod val="50000"/>
                  </a:schemeClr>
                </a:solidFill>
              </a:rPr>
              <a:t>Éducation https://</a:t>
            </a:r>
            <a:r>
              <a:rPr lang="fr-FR" sz="3200" dirty="0" smtClean="0">
                <a:solidFill>
                  <a:schemeClr val="tx2">
                    <a:lumMod val="50000"/>
                  </a:schemeClr>
                </a:solidFill>
              </a:rPr>
              <a:t>www.cheneliere.ca/ </a:t>
            </a:r>
          </a:p>
          <a:p>
            <a:r>
              <a:rPr lang="fr-FR" sz="3200" dirty="0" smtClean="0">
                <a:solidFill>
                  <a:srgbClr val="FF0000"/>
                </a:solidFill>
              </a:rPr>
              <a:t>- Scénarios </a:t>
            </a:r>
            <a:r>
              <a:rPr lang="fr-FR" sz="3200" dirty="0">
                <a:solidFill>
                  <a:srgbClr val="FF0000"/>
                </a:solidFill>
              </a:rPr>
              <a:t>pour mieux écrire les mots </a:t>
            </a:r>
          </a:p>
          <a:p>
            <a:r>
              <a:rPr lang="fr-FR" sz="3200" dirty="0" smtClean="0"/>
              <a:t>Céline </a:t>
            </a:r>
            <a:r>
              <a:rPr lang="fr-FR" sz="3200" dirty="0"/>
              <a:t>Leroux et Lise Martin </a:t>
            </a:r>
          </a:p>
          <a:p>
            <a:r>
              <a:rPr lang="fr-FR" sz="3200" dirty="0" smtClean="0">
                <a:solidFill>
                  <a:srgbClr val="FF0000"/>
                </a:solidFill>
              </a:rPr>
              <a:t>- Jeux </a:t>
            </a:r>
            <a:r>
              <a:rPr lang="fr-FR" sz="3200" dirty="0">
                <a:solidFill>
                  <a:srgbClr val="FF0000"/>
                </a:solidFill>
              </a:rPr>
              <a:t>pour mieux écrire les mots </a:t>
            </a:r>
          </a:p>
          <a:p>
            <a:r>
              <a:rPr lang="fr-FR" sz="3200" dirty="0" smtClean="0"/>
              <a:t>Céline </a:t>
            </a:r>
            <a:r>
              <a:rPr lang="fr-FR" sz="3200" dirty="0"/>
              <a:t>Leroux et Lise Martin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4172" y="2532184"/>
            <a:ext cx="1959130" cy="3024407"/>
          </a:xfrm>
          <a:prstGeom prst="rect">
            <a:avLst/>
          </a:prstGeom>
        </p:spPr>
      </p:pic>
    </p:spTree>
    <p:extLst>
      <p:ext uri="{BB962C8B-B14F-4D97-AF65-F5344CB8AC3E}">
        <p14:creationId xmlns:p14="http://schemas.microsoft.com/office/powerpoint/2010/main" val="3010103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1565"/>
            <a:ext cx="6573982" cy="6573982"/>
          </a:xfrm>
          <a:prstGeom prst="rect">
            <a:avLst/>
          </a:prstGeom>
        </p:spPr>
      </p:pic>
    </p:spTree>
    <p:extLst>
      <p:ext uri="{BB962C8B-B14F-4D97-AF65-F5344CB8AC3E}">
        <p14:creationId xmlns:p14="http://schemas.microsoft.com/office/powerpoint/2010/main" val="179144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61258"/>
            <a:ext cx="10058400" cy="783771"/>
          </a:xfrm>
        </p:spPr>
        <p:txBody>
          <a:bodyPr/>
          <a:lstStyle/>
          <a:p>
            <a:pPr algn="ctr"/>
            <a:r>
              <a:rPr lang="fr-FR" dirty="0" smtClean="0"/>
              <a:t>Orthographe lexicale</a:t>
            </a:r>
            <a:endParaRPr lang="fr-FR" dirty="0"/>
          </a:p>
        </p:txBody>
      </p:sp>
      <p:sp>
        <p:nvSpPr>
          <p:cNvPr id="3" name="Espace réservé du contenu 2"/>
          <p:cNvSpPr>
            <a:spLocks noGrp="1"/>
          </p:cNvSpPr>
          <p:nvPr>
            <p:ph idx="1"/>
          </p:nvPr>
        </p:nvSpPr>
        <p:spPr>
          <a:xfrm>
            <a:off x="1097280" y="1240974"/>
            <a:ext cx="10058400" cy="4824065"/>
          </a:xfrm>
        </p:spPr>
        <p:txBody>
          <a:bodyPr>
            <a:normAutofit fontScale="25000" lnSpcReduction="20000"/>
          </a:bodyPr>
          <a:lstStyle/>
          <a:p>
            <a:r>
              <a:rPr lang="fr-FR" sz="12800" dirty="0" smtClean="0"/>
              <a:t>Connaissances </a:t>
            </a:r>
            <a:r>
              <a:rPr lang="fr-FR" sz="12800" dirty="0"/>
              <a:t>et compétences </a:t>
            </a:r>
            <a:r>
              <a:rPr lang="fr-FR" sz="12800" dirty="0" smtClean="0"/>
              <a:t>associées:</a:t>
            </a:r>
            <a:endParaRPr lang="fr-FR" sz="12800" dirty="0"/>
          </a:p>
          <a:p>
            <a:r>
              <a:rPr lang="fr-FR" sz="12800" dirty="0" smtClean="0"/>
              <a:t> </a:t>
            </a:r>
          </a:p>
          <a:p>
            <a:r>
              <a:rPr lang="fr-FR" sz="12800" dirty="0" smtClean="0"/>
              <a:t>- mémoriser </a:t>
            </a:r>
            <a:r>
              <a:rPr lang="fr-FR" sz="12800" dirty="0"/>
              <a:t>l’orthographe du lexique le plus couramment </a:t>
            </a:r>
          </a:p>
          <a:p>
            <a:r>
              <a:rPr lang="fr-FR" sz="12800" dirty="0" smtClean="0"/>
              <a:t>employé </a:t>
            </a:r>
          </a:p>
          <a:p>
            <a:endParaRPr lang="fr-FR" sz="12800" dirty="0"/>
          </a:p>
          <a:p>
            <a:r>
              <a:rPr lang="fr-FR" sz="12800" dirty="0" smtClean="0"/>
              <a:t>- mémoriser </a:t>
            </a:r>
            <a:r>
              <a:rPr lang="fr-FR" sz="12800" dirty="0"/>
              <a:t>les principaux mots </a:t>
            </a:r>
            <a:r>
              <a:rPr lang="fr-FR" sz="12800" dirty="0" smtClean="0"/>
              <a:t>invariables</a:t>
            </a:r>
          </a:p>
          <a:p>
            <a:endParaRPr lang="fr-FR" sz="12800" dirty="0"/>
          </a:p>
          <a:p>
            <a:r>
              <a:rPr lang="fr-FR" sz="12800" dirty="0" smtClean="0"/>
              <a:t>- être </a:t>
            </a:r>
            <a:r>
              <a:rPr lang="fr-FR" sz="12800" dirty="0"/>
              <a:t>capable de regrouper des mots par séries (familles de </a:t>
            </a:r>
          </a:p>
          <a:p>
            <a:r>
              <a:rPr lang="fr-FR" sz="12800" dirty="0"/>
              <a:t>mots, mots reliés par des analogies morphologiques).</a:t>
            </a:r>
          </a:p>
          <a:p>
            <a:endParaRPr lang="fr-FR" sz="12800" dirty="0"/>
          </a:p>
        </p:txBody>
      </p:sp>
    </p:spTree>
    <p:extLst>
      <p:ext uri="{BB962C8B-B14F-4D97-AF65-F5344CB8AC3E}">
        <p14:creationId xmlns:p14="http://schemas.microsoft.com/office/powerpoint/2010/main" val="340623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0898" y="392092"/>
            <a:ext cx="11216640" cy="2246769"/>
          </a:xfrm>
          <a:prstGeom prst="rect">
            <a:avLst/>
          </a:prstGeom>
        </p:spPr>
        <p:txBody>
          <a:bodyPr wrap="square">
            <a:spAutoFit/>
          </a:bodyPr>
          <a:lstStyle/>
          <a:p>
            <a:endParaRPr lang="fr-FR" sz="1200" dirty="0">
              <a:solidFill>
                <a:srgbClr val="000000"/>
              </a:solidFill>
              <a:latin typeface="Calibri" panose="020F0502020204030204" pitchFamily="34" charset="0"/>
            </a:endParaRPr>
          </a:p>
          <a:p>
            <a:r>
              <a:rPr lang="fr-FR" sz="3200" dirty="0" smtClean="0">
                <a:solidFill>
                  <a:srgbClr val="FF0000"/>
                </a:solidFill>
                <a:latin typeface="Calibri" panose="020F0502020204030204" pitchFamily="34" charset="0"/>
              </a:rPr>
              <a:t>- </a:t>
            </a:r>
            <a:r>
              <a:rPr lang="fr-FR" sz="3200" dirty="0" err="1" smtClean="0">
                <a:solidFill>
                  <a:srgbClr val="FF0000"/>
                </a:solidFill>
                <a:latin typeface="Calibri" panose="020F0502020204030204" pitchFamily="34" charset="0"/>
              </a:rPr>
              <a:t>Alloprof</a:t>
            </a:r>
            <a:r>
              <a:rPr lang="fr-FR" sz="3200" dirty="0" smtClean="0">
                <a:solidFill>
                  <a:srgbClr val="FF0000"/>
                </a:solidFill>
                <a:latin typeface="Calibri" panose="020F0502020204030204" pitchFamily="34" charset="0"/>
              </a:rPr>
              <a:t> </a:t>
            </a:r>
            <a:r>
              <a:rPr lang="fr-FR" sz="3200" dirty="0">
                <a:solidFill>
                  <a:srgbClr val="000000"/>
                </a:solidFill>
                <a:latin typeface="Calibri" panose="020F0502020204030204" pitchFamily="34" charset="0"/>
              </a:rPr>
              <a:t>: http://www.alloprof.qc.ca/</a:t>
            </a:r>
            <a:endParaRPr lang="fr-FR" sz="3200" dirty="0" smtClean="0">
              <a:solidFill>
                <a:srgbClr val="000000"/>
              </a:solidFill>
              <a:latin typeface="Calibri" panose="020F0502020204030204" pitchFamily="34" charset="0"/>
            </a:endParaRPr>
          </a:p>
          <a:p>
            <a:endParaRPr lang="fr-FR" sz="3200" dirty="0" smtClean="0">
              <a:solidFill>
                <a:srgbClr val="DF0085"/>
              </a:solidFill>
              <a:latin typeface="Calibri" panose="020F0502020204030204" pitchFamily="34" charset="0"/>
            </a:endParaRPr>
          </a:p>
          <a:p>
            <a:endParaRPr lang="fr-FR" sz="3200" dirty="0">
              <a:solidFill>
                <a:srgbClr val="DF0085"/>
              </a:solidFill>
              <a:latin typeface="Calibri" panose="020F0502020204030204" pitchFamily="34" charset="0"/>
            </a:endParaRPr>
          </a:p>
          <a:p>
            <a:endParaRPr lang="fr-FR" sz="3200" dirty="0">
              <a:solidFill>
                <a:srgbClr val="DF0085"/>
              </a:solidFill>
              <a:latin typeface="Calibri" panose="020F050202020403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4843" y="1833446"/>
            <a:ext cx="6091801" cy="3891631"/>
          </a:xfrm>
          <a:prstGeom prst="rect">
            <a:avLst/>
          </a:prstGeom>
        </p:spPr>
      </p:pic>
    </p:spTree>
    <p:extLst>
      <p:ext uri="{BB962C8B-B14F-4D97-AF65-F5344CB8AC3E}">
        <p14:creationId xmlns:p14="http://schemas.microsoft.com/office/powerpoint/2010/main" val="912245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60071"/>
            <a:ext cx="10058400" cy="822960"/>
          </a:xfrm>
        </p:spPr>
        <p:txBody>
          <a:bodyPr/>
          <a:lstStyle/>
          <a:p>
            <a:pPr algn="ctr"/>
            <a:r>
              <a:rPr lang="fr-FR" b="1" dirty="0" smtClean="0">
                <a:solidFill>
                  <a:srgbClr val="0070C0"/>
                </a:solidFill>
              </a:rPr>
              <a:t>La méthode </a:t>
            </a:r>
            <a:r>
              <a:rPr lang="fr-FR" b="1" dirty="0">
                <a:solidFill>
                  <a:srgbClr val="0070C0"/>
                </a:solidFill>
              </a:rPr>
              <a:t>par exposition répétée</a:t>
            </a:r>
            <a:endParaRPr lang="fr-FR" dirty="0">
              <a:solidFill>
                <a:srgbClr val="0070C0"/>
              </a:solidFill>
            </a:endParaRPr>
          </a:p>
        </p:txBody>
      </p:sp>
      <p:sp>
        <p:nvSpPr>
          <p:cNvPr id="3" name="Espace réservé du contenu 2"/>
          <p:cNvSpPr>
            <a:spLocks noGrp="1"/>
          </p:cNvSpPr>
          <p:nvPr>
            <p:ph idx="1"/>
          </p:nvPr>
        </p:nvSpPr>
        <p:spPr/>
        <p:txBody>
          <a:bodyPr/>
          <a:lstStyle/>
          <a:p>
            <a:endParaRPr lang="fr-FR" dirty="0"/>
          </a:p>
          <a:p>
            <a:r>
              <a:rPr lang="fr-FR" sz="3200" dirty="0"/>
              <a:t>• Production répétée de l’orthographe des mots </a:t>
            </a:r>
          </a:p>
          <a:p>
            <a:r>
              <a:rPr lang="fr-FR" sz="3200" dirty="0"/>
              <a:t>• Minimum de 4 à 8 reprises </a:t>
            </a:r>
          </a:p>
          <a:p>
            <a:endParaRPr lang="fr-FR" dirty="0"/>
          </a:p>
        </p:txBody>
      </p:sp>
    </p:spTree>
    <p:extLst>
      <p:ext uri="{BB962C8B-B14F-4D97-AF65-F5344CB8AC3E}">
        <p14:creationId xmlns:p14="http://schemas.microsoft.com/office/powerpoint/2010/main" val="2973066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67404"/>
            <a:ext cx="10058400" cy="858833"/>
          </a:xfrm>
        </p:spPr>
        <p:txBody>
          <a:bodyPr/>
          <a:lstStyle/>
          <a:p>
            <a:pPr algn="ctr"/>
            <a:r>
              <a:rPr lang="fr-FR" b="1" dirty="0" smtClean="0">
                <a:solidFill>
                  <a:srgbClr val="0070C0"/>
                </a:solidFill>
              </a:rPr>
              <a:t>Activités en classe:</a:t>
            </a:r>
            <a:endParaRPr lang="fr-FR" b="1" dirty="0">
              <a:solidFill>
                <a:srgbClr val="0070C0"/>
              </a:solidFill>
            </a:endParaRPr>
          </a:p>
        </p:txBody>
      </p:sp>
      <p:sp>
        <p:nvSpPr>
          <p:cNvPr id="3" name="Espace réservé du contenu 2"/>
          <p:cNvSpPr>
            <a:spLocks noGrp="1"/>
          </p:cNvSpPr>
          <p:nvPr>
            <p:ph idx="1"/>
          </p:nvPr>
        </p:nvSpPr>
        <p:spPr/>
        <p:txBody>
          <a:bodyPr>
            <a:normAutofit lnSpcReduction="10000"/>
          </a:bodyPr>
          <a:lstStyle/>
          <a:p>
            <a:r>
              <a:rPr lang="fr-FR" sz="3200" dirty="0" smtClean="0">
                <a:solidFill>
                  <a:srgbClr val="FF0000"/>
                </a:solidFill>
              </a:rPr>
              <a:t>- </a:t>
            </a:r>
            <a:r>
              <a:rPr lang="fr-FR" sz="3200" dirty="0" err="1" smtClean="0">
                <a:solidFill>
                  <a:srgbClr val="FF0000"/>
                </a:solidFill>
              </a:rPr>
              <a:t>Ecoliciel</a:t>
            </a:r>
            <a:r>
              <a:rPr lang="fr-FR" sz="3200" dirty="0" smtClean="0">
                <a:solidFill>
                  <a:srgbClr val="FF0000"/>
                </a:solidFill>
              </a:rPr>
              <a:t>  </a:t>
            </a:r>
            <a:r>
              <a:rPr lang="fr-FR" sz="3200" dirty="0" smtClean="0">
                <a:hlinkClick r:id="rId2"/>
              </a:rPr>
              <a:t>http://www.ecoliciel.net/</a:t>
            </a:r>
            <a:endParaRPr lang="fr-FR" sz="3200" dirty="0" smtClean="0"/>
          </a:p>
          <a:p>
            <a:r>
              <a:rPr lang="fr-FR" sz="3200" dirty="0" smtClean="0"/>
              <a:t>  </a:t>
            </a:r>
            <a:r>
              <a:rPr lang="fr-FR" sz="3200" dirty="0" err="1" smtClean="0">
                <a:solidFill>
                  <a:srgbClr val="0070C0"/>
                </a:solidFill>
              </a:rPr>
              <a:t>Jumimots</a:t>
            </a:r>
            <a:endParaRPr lang="fr-FR" sz="3200" dirty="0">
              <a:solidFill>
                <a:srgbClr val="0070C0"/>
              </a:solidFill>
            </a:endParaRPr>
          </a:p>
          <a:p>
            <a:r>
              <a:rPr lang="fr-FR" sz="3200" dirty="0" smtClean="0"/>
              <a:t>Retrouver </a:t>
            </a:r>
            <a:r>
              <a:rPr lang="fr-FR" sz="3200" dirty="0"/>
              <a:t>les paires de mots identiques dans un tableau. </a:t>
            </a:r>
            <a:endParaRPr lang="fr-FR" sz="3200" dirty="0" smtClean="0"/>
          </a:p>
          <a:p>
            <a:r>
              <a:rPr lang="fr-FR" sz="3200" dirty="0" smtClean="0">
                <a:solidFill>
                  <a:srgbClr val="0070C0"/>
                </a:solidFill>
              </a:rPr>
              <a:t>Mot intrus, jeu du pendu…</a:t>
            </a:r>
          </a:p>
          <a:p>
            <a:r>
              <a:rPr lang="fr-FR" sz="3200" dirty="0" smtClean="0">
                <a:solidFill>
                  <a:srgbClr val="FF0000"/>
                </a:solidFill>
              </a:rPr>
              <a:t>- Memory</a:t>
            </a:r>
          </a:p>
          <a:p>
            <a:r>
              <a:rPr lang="fr-FR" sz="3200" dirty="0" smtClean="0">
                <a:solidFill>
                  <a:srgbClr val="FF0000"/>
                </a:solidFill>
              </a:rPr>
              <a:t>- Mots cachés </a:t>
            </a:r>
          </a:p>
          <a:p>
            <a:r>
              <a:rPr lang="fr-FR" sz="3200" dirty="0" smtClean="0">
                <a:solidFill>
                  <a:srgbClr val="FF0000"/>
                </a:solidFill>
              </a:rPr>
              <a:t>- Jeux </a:t>
            </a:r>
            <a:endParaRPr lang="fr-FR" sz="3200" dirty="0">
              <a:solidFill>
                <a:srgbClr val="FF0000"/>
              </a:solidFill>
            </a:endParaRPr>
          </a:p>
        </p:txBody>
      </p:sp>
    </p:spTree>
    <p:extLst>
      <p:ext uri="{BB962C8B-B14F-4D97-AF65-F5344CB8AC3E}">
        <p14:creationId xmlns:p14="http://schemas.microsoft.com/office/powerpoint/2010/main" val="395640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8762"/>
            <a:ext cx="10058400" cy="734291"/>
          </a:xfrm>
        </p:spPr>
        <p:txBody>
          <a:bodyPr/>
          <a:lstStyle/>
          <a:p>
            <a:pPr algn="ctr"/>
            <a:r>
              <a:rPr lang="fr-FR" dirty="0" smtClean="0">
                <a:solidFill>
                  <a:srgbClr val="FF0000"/>
                </a:solidFill>
              </a:rPr>
              <a:t>Jeu mov </a:t>
            </a:r>
            <a:endParaRPr lang="fr-FR" dirty="0">
              <a:solidFill>
                <a:srgbClr val="FF0000"/>
              </a:solidFill>
            </a:endParaRPr>
          </a:p>
        </p:txBody>
      </p:sp>
      <p:sp>
        <p:nvSpPr>
          <p:cNvPr id="3" name="Espace réservé du contenu 2"/>
          <p:cNvSpPr>
            <a:spLocks noGrp="1"/>
          </p:cNvSpPr>
          <p:nvPr>
            <p:ph idx="1"/>
          </p:nvPr>
        </p:nvSpPr>
        <p:spPr>
          <a:xfrm>
            <a:off x="1097280" y="1873444"/>
            <a:ext cx="10058400" cy="4023360"/>
          </a:xfrm>
        </p:spPr>
        <p:txBody>
          <a:bodyPr>
            <a:normAutofit lnSpcReduction="10000"/>
          </a:bodyPr>
          <a:lstStyle/>
          <a:p>
            <a:r>
              <a:rPr lang="fr-FR" sz="3200" dirty="0" smtClean="0"/>
              <a:t>C‘est </a:t>
            </a:r>
            <a:r>
              <a:rPr lang="fr-FR" sz="3200" dirty="0"/>
              <a:t>un jeu qui a été créé par Rémi SAMIER, orthophoniste</a:t>
            </a:r>
            <a:r>
              <a:rPr lang="fr-FR" sz="3200" dirty="0" smtClean="0"/>
              <a:t>.</a:t>
            </a:r>
            <a:endParaRPr lang="fr-FR" sz="3200" dirty="0"/>
          </a:p>
          <a:p>
            <a:r>
              <a:rPr lang="fr-FR" sz="3200" dirty="0"/>
              <a:t>Le principe est assez simple, avec un </a:t>
            </a:r>
            <a:r>
              <a:rPr lang="fr-FR" sz="3200" b="1" dirty="0"/>
              <a:t>plateau</a:t>
            </a:r>
            <a:r>
              <a:rPr lang="fr-FR" sz="3200" dirty="0"/>
              <a:t> de jeu (pas indispensable mais motivant pour certains enfants) et surtout un </a:t>
            </a:r>
            <a:r>
              <a:rPr lang="fr-FR" sz="3200" b="1" dirty="0"/>
              <a:t>dé</a:t>
            </a:r>
            <a:r>
              <a:rPr lang="fr-FR" sz="3200" dirty="0"/>
              <a:t>.</a:t>
            </a:r>
          </a:p>
          <a:p>
            <a:r>
              <a:rPr lang="fr-FR" sz="3200" dirty="0"/>
              <a:t>- L'enfant tire une carte-mot et la </a:t>
            </a:r>
            <a:r>
              <a:rPr lang="fr-FR" sz="3200" b="1" dirty="0"/>
              <a:t>mémorise</a:t>
            </a:r>
            <a:r>
              <a:rPr lang="fr-FR" sz="3200" dirty="0"/>
              <a:t> </a:t>
            </a:r>
          </a:p>
          <a:p>
            <a:r>
              <a:rPr lang="fr-FR" sz="3200" dirty="0"/>
              <a:t>- Il </a:t>
            </a:r>
            <a:r>
              <a:rPr lang="fr-FR" sz="3200" b="1" dirty="0"/>
              <a:t>cache</a:t>
            </a:r>
            <a:r>
              <a:rPr lang="fr-FR" sz="3200" dirty="0"/>
              <a:t> la carte, </a:t>
            </a:r>
            <a:r>
              <a:rPr lang="fr-FR" sz="3200" b="1" dirty="0"/>
              <a:t>lance</a:t>
            </a:r>
            <a:r>
              <a:rPr lang="fr-FR" sz="3200" dirty="0"/>
              <a:t> le dé</a:t>
            </a:r>
          </a:p>
          <a:p>
            <a:r>
              <a:rPr lang="fr-FR" sz="3200" dirty="0"/>
              <a:t>- Et il effectue </a:t>
            </a:r>
            <a:r>
              <a:rPr lang="fr-FR" sz="3200" b="1" dirty="0"/>
              <a:t>l'action</a:t>
            </a:r>
            <a:r>
              <a:rPr lang="fr-FR" sz="3200" dirty="0"/>
              <a:t> indiquée par le dé. On peut utiliser un dé normal ou </a:t>
            </a:r>
            <a:r>
              <a:rPr lang="fr-FR" sz="3200" dirty="0">
                <a:hlinkClick r:id="rId2"/>
              </a:rPr>
              <a:t>le dé proposé avec le jeu</a:t>
            </a:r>
            <a:endParaRPr lang="fr-FR" sz="3200" dirty="0"/>
          </a:p>
          <a:p>
            <a:endParaRPr lang="fr-FR" dirty="0"/>
          </a:p>
        </p:txBody>
      </p:sp>
    </p:spTree>
    <p:extLst>
      <p:ext uri="{BB962C8B-B14F-4D97-AF65-F5344CB8AC3E}">
        <p14:creationId xmlns:p14="http://schemas.microsoft.com/office/powerpoint/2010/main" val="1083638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ider les élèves à utiliser leur mémoire visuelle pour mémoriser l'orthographe des mo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293" y="376781"/>
            <a:ext cx="6435090" cy="4064590"/>
          </a:xfrm>
          <a:prstGeom prst="rect">
            <a:avLst/>
          </a:prstGeom>
          <a:noFill/>
          <a:ln>
            <a:noFill/>
          </a:ln>
        </p:spPr>
      </p:pic>
      <p:pic>
        <p:nvPicPr>
          <p:cNvPr id="3" name="Image 2" descr="Aider les élèves à utiliser leur mémoire visuelle pour mémoriser l'orthographe des mo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023" y="376782"/>
            <a:ext cx="3971108" cy="5579882"/>
          </a:xfrm>
          <a:prstGeom prst="rect">
            <a:avLst/>
          </a:prstGeom>
          <a:noFill/>
          <a:ln>
            <a:noFill/>
          </a:ln>
        </p:spPr>
      </p:pic>
    </p:spTree>
    <p:extLst>
      <p:ext uri="{BB962C8B-B14F-4D97-AF65-F5344CB8AC3E}">
        <p14:creationId xmlns:p14="http://schemas.microsoft.com/office/powerpoint/2010/main" val="2392388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9268" y="300445"/>
            <a:ext cx="10946675" cy="6001643"/>
          </a:xfrm>
          <a:prstGeom prst="rect">
            <a:avLst/>
          </a:prstGeom>
          <a:noFill/>
        </p:spPr>
        <p:txBody>
          <a:bodyPr wrap="square" rtlCol="0">
            <a:spAutoFit/>
          </a:bodyPr>
          <a:lstStyle/>
          <a:p>
            <a:r>
              <a:rPr lang="fr-FR" sz="3200" dirty="0" smtClean="0"/>
              <a:t>- En </a:t>
            </a:r>
            <a:r>
              <a:rPr lang="fr-FR" sz="3200" dirty="0"/>
              <a:t>cas </a:t>
            </a:r>
            <a:r>
              <a:rPr lang="fr-FR" sz="3200" b="1" dirty="0"/>
              <a:t>d'erreur</a:t>
            </a:r>
            <a:r>
              <a:rPr lang="fr-FR" sz="3200" dirty="0"/>
              <a:t>, pas de soucis, on reprend la phase de </a:t>
            </a:r>
            <a:r>
              <a:rPr lang="fr-FR" sz="3200" b="1" dirty="0"/>
              <a:t>mémorisation</a:t>
            </a:r>
            <a:r>
              <a:rPr lang="fr-FR" sz="3200" b="1" dirty="0" smtClean="0"/>
              <a:t>.</a:t>
            </a:r>
          </a:p>
          <a:p>
            <a:endParaRPr lang="fr-FR" sz="3200" dirty="0"/>
          </a:p>
          <a:p>
            <a:r>
              <a:rPr lang="fr-FR" sz="3200" dirty="0" smtClean="0"/>
              <a:t>- Si </a:t>
            </a:r>
            <a:r>
              <a:rPr lang="fr-FR" sz="3200" dirty="0"/>
              <a:t>on </a:t>
            </a:r>
            <a:r>
              <a:rPr lang="fr-FR" sz="3200" b="1" dirty="0"/>
              <a:t>réussit</a:t>
            </a:r>
            <a:r>
              <a:rPr lang="fr-FR" sz="3200" dirty="0"/>
              <a:t> : on avance sur le plateau, ou on gagne la carte, ou un jeton ou</a:t>
            </a:r>
            <a:r>
              <a:rPr lang="fr-FR" sz="3200" dirty="0" smtClean="0"/>
              <a:t>...</a:t>
            </a:r>
          </a:p>
          <a:p>
            <a:endParaRPr lang="fr-FR" sz="3200" dirty="0"/>
          </a:p>
          <a:p>
            <a:r>
              <a:rPr lang="fr-FR" sz="3200" dirty="0"/>
              <a:t>Il est important que les tâches proposées soient </a:t>
            </a:r>
            <a:r>
              <a:rPr lang="fr-FR" sz="3200" b="1" dirty="0"/>
              <a:t>multiples</a:t>
            </a:r>
            <a:r>
              <a:rPr lang="fr-FR" sz="3200" dirty="0"/>
              <a:t> et tirées au </a:t>
            </a:r>
            <a:r>
              <a:rPr lang="fr-FR" sz="3200" b="1" dirty="0"/>
              <a:t>hasard</a:t>
            </a:r>
            <a:r>
              <a:rPr lang="fr-FR" sz="3200" dirty="0"/>
              <a:t> pour éviter que l’enfant </a:t>
            </a:r>
            <a:r>
              <a:rPr lang="fr-FR" sz="3200" b="1" dirty="0"/>
              <a:t>anticipe</a:t>
            </a:r>
            <a:r>
              <a:rPr lang="fr-FR" sz="3200" dirty="0"/>
              <a:t> au moment de la </a:t>
            </a:r>
            <a:r>
              <a:rPr lang="fr-FR" sz="3200" b="1" dirty="0"/>
              <a:t>mémorisation</a:t>
            </a:r>
            <a:r>
              <a:rPr lang="fr-FR" sz="3200" dirty="0"/>
              <a:t> du mot et continue à utiliser la </a:t>
            </a:r>
            <a:r>
              <a:rPr lang="fr-FR" sz="3200" b="1" dirty="0" err="1"/>
              <a:t>subvocalisation</a:t>
            </a:r>
            <a:r>
              <a:rPr lang="fr-FR" sz="3200" dirty="0"/>
              <a:t> (se répéter par exemple les lettres dans le sens inverse ou le nombre de </a:t>
            </a:r>
            <a:r>
              <a:rPr lang="fr-FR" sz="3200" dirty="0" smtClean="0"/>
              <a:t>voyelles </a:t>
            </a:r>
            <a:r>
              <a:rPr lang="fr-FR" sz="3200" dirty="0" smtClean="0">
                <a:hlinkClick r:id="rId2" action="ppaction://hlinkfile"/>
              </a:rPr>
              <a:t>etc</a:t>
            </a:r>
            <a:r>
              <a:rPr lang="fr-FR" sz="3200" dirty="0" smtClean="0"/>
              <a:t>…)</a:t>
            </a:r>
            <a:endParaRPr lang="fr-FR" sz="3200" dirty="0"/>
          </a:p>
          <a:p>
            <a:endParaRPr lang="fr-FR" sz="3200" dirty="0"/>
          </a:p>
        </p:txBody>
      </p:sp>
    </p:spTree>
    <p:extLst>
      <p:ext uri="{BB962C8B-B14F-4D97-AF65-F5344CB8AC3E}">
        <p14:creationId xmlns:p14="http://schemas.microsoft.com/office/powerpoint/2010/main" val="3489481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361538"/>
            <a:ext cx="7621064" cy="5830114"/>
          </a:xfrm>
          <a:prstGeom prst="rect">
            <a:avLst/>
          </a:prstGeom>
        </p:spPr>
      </p:pic>
    </p:spTree>
    <p:extLst>
      <p:ext uri="{BB962C8B-B14F-4D97-AF65-F5344CB8AC3E}">
        <p14:creationId xmlns:p14="http://schemas.microsoft.com/office/powerpoint/2010/main" val="1703203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590154"/>
            <a:ext cx="7621064" cy="5677692"/>
          </a:xfrm>
          <a:prstGeom prst="rect">
            <a:avLst/>
          </a:prstGeom>
        </p:spPr>
      </p:pic>
    </p:spTree>
    <p:extLst>
      <p:ext uri="{BB962C8B-B14F-4D97-AF65-F5344CB8AC3E}">
        <p14:creationId xmlns:p14="http://schemas.microsoft.com/office/powerpoint/2010/main" val="2077466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92359"/>
            <a:ext cx="10058400" cy="766689"/>
          </a:xfrm>
        </p:spPr>
        <p:txBody>
          <a:bodyPr/>
          <a:lstStyle/>
          <a:p>
            <a:pPr algn="ctr"/>
            <a:r>
              <a:rPr lang="fr-FR" dirty="0" smtClean="0"/>
              <a:t>La dictée sans erreur</a:t>
            </a:r>
            <a:endParaRPr lang="fr-FR" dirty="0"/>
          </a:p>
        </p:txBody>
      </p:sp>
      <p:sp>
        <p:nvSpPr>
          <p:cNvPr id="3" name="Espace réservé du contenu 2"/>
          <p:cNvSpPr>
            <a:spLocks noGrp="1"/>
          </p:cNvSpPr>
          <p:nvPr>
            <p:ph idx="1"/>
          </p:nvPr>
        </p:nvSpPr>
        <p:spPr/>
        <p:txBody>
          <a:bodyPr>
            <a:noAutofit/>
          </a:bodyPr>
          <a:lstStyle/>
          <a:p>
            <a:r>
              <a:rPr lang="fr-FR" sz="3200" dirty="0" smtClean="0"/>
              <a:t>Une dictée où l’on a le droit de “ copier ”</a:t>
            </a:r>
          </a:p>
          <a:p>
            <a:r>
              <a:rPr lang="fr-FR" sz="3200" dirty="0" smtClean="0"/>
              <a:t>La dictée a été préalablement préparée, la veille par exemple.</a:t>
            </a:r>
          </a:p>
          <a:p>
            <a:r>
              <a:rPr lang="fr-FR" sz="3200" dirty="0" smtClean="0"/>
              <a:t>Au moment de la dictée, le texte est collé au verso de la feuille sur laquelle ils vont écrire.</a:t>
            </a:r>
          </a:p>
          <a:p>
            <a:r>
              <a:rPr lang="fr-FR" sz="3200" dirty="0" smtClean="0"/>
              <a:t> </a:t>
            </a:r>
            <a:endParaRPr lang="fr-FR" sz="3200" dirty="0"/>
          </a:p>
        </p:txBody>
      </p:sp>
    </p:spTree>
    <p:extLst>
      <p:ext uri="{BB962C8B-B14F-4D97-AF65-F5344CB8AC3E}">
        <p14:creationId xmlns:p14="http://schemas.microsoft.com/office/powerpoint/2010/main" val="1767085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963" y="-5"/>
            <a:ext cx="11549575" cy="9941183"/>
          </a:xfrm>
          <a:prstGeom prst="rect">
            <a:avLst/>
          </a:prstGeom>
        </p:spPr>
        <p:txBody>
          <a:bodyPr wrap="square">
            <a:spAutoFit/>
          </a:bodyPr>
          <a:lstStyle/>
          <a:p>
            <a:r>
              <a:rPr lang="fr-FR" sz="3200" dirty="0" smtClean="0"/>
              <a:t>À chaque fois qu’ils ont un doute sur l’orthographe d’un mot, il leur est permis de retourner leur feuille et de rechercher au verso, dans le texte-référence, le mot qui leur pose problème.</a:t>
            </a:r>
          </a:p>
          <a:p>
            <a:r>
              <a:rPr lang="fr-FR" sz="3200" dirty="0" smtClean="0"/>
              <a:t> </a:t>
            </a:r>
          </a:p>
          <a:p>
            <a:r>
              <a:rPr lang="fr-FR" sz="3200" dirty="0" smtClean="0"/>
              <a:t>Revenant au recto de leur feuille, ils écrivent ce mot et souligne le mot pour lequel ils ont utilisé l’aide.</a:t>
            </a:r>
          </a:p>
          <a:p>
            <a:endParaRPr lang="fr-FR" sz="3200" dirty="0" smtClean="0"/>
          </a:p>
          <a:p>
            <a:r>
              <a:rPr lang="fr-FR" sz="3200" dirty="0" smtClean="0"/>
              <a:t>Aucune limitation du nombre d’utilisations du texte-référence</a:t>
            </a:r>
          </a:p>
          <a:p>
            <a:endParaRPr lang="fr-FR" sz="3200" dirty="0" smtClean="0"/>
          </a:p>
          <a:p>
            <a:r>
              <a:rPr lang="fr-FR" sz="3200" dirty="0" smtClean="0"/>
              <a:t>Lors de la correction, seules les erreurs qui subsistent sont décomptées du score sur 10 ou sur 20, selon le barème choisi par l’enseignant. Le nombre de recours au texte-référence est noté par l’enfant, à côté de son score, à titre personnel.</a:t>
            </a:r>
          </a:p>
          <a:p>
            <a:endParaRPr lang="fr-FR" sz="3200" dirty="0" smtClean="0"/>
          </a:p>
          <a:p>
            <a:endParaRPr lang="fr-FR" sz="3200" dirty="0" smtClean="0"/>
          </a:p>
          <a:p>
            <a:endParaRPr lang="fr-FR" sz="3200" dirty="0" smtClean="0"/>
          </a:p>
          <a:p>
            <a:endParaRPr lang="fr-FR" sz="3200" dirty="0" smtClean="0"/>
          </a:p>
          <a:p>
            <a:endParaRPr lang="fr-FR" sz="3200" dirty="0" smtClean="0"/>
          </a:p>
          <a:p>
            <a:endParaRPr lang="fr-FR" sz="3200" dirty="0" smtClean="0"/>
          </a:p>
          <a:p>
            <a:endParaRPr lang="fr-F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901152"/>
            <a:ext cx="10058400" cy="4291830"/>
          </a:xfrm>
        </p:spPr>
        <p:txBody>
          <a:bodyPr>
            <a:normAutofit/>
          </a:bodyPr>
          <a:lstStyle/>
          <a:p>
            <a:r>
              <a:rPr lang="fr-FR" sz="3200" dirty="0" smtClean="0"/>
              <a:t>- Pour </a:t>
            </a:r>
            <a:r>
              <a:rPr lang="fr-FR" sz="3200" dirty="0"/>
              <a:t>aider les élèves à écrire : leur faire prendre conscience des propriétés phonologiques des mots</a:t>
            </a:r>
          </a:p>
          <a:p>
            <a:r>
              <a:rPr lang="fr-FR" sz="3200" dirty="0" smtClean="0"/>
              <a:t>- Connaissance </a:t>
            </a:r>
            <a:r>
              <a:rPr lang="fr-FR" sz="3200" dirty="0"/>
              <a:t>relations phonèmes-graphèmes insuffisante </a:t>
            </a:r>
          </a:p>
          <a:p>
            <a:r>
              <a:rPr lang="fr-FR" sz="3200" dirty="0"/>
              <a:t>- Utiliser les propriétés phonologiques des mots </a:t>
            </a:r>
            <a:r>
              <a:rPr lang="fr-FR" sz="3200" b="1" dirty="0"/>
              <a:t>ne permet d’orthographier correctement qu’environ 50% des mots </a:t>
            </a:r>
            <a:r>
              <a:rPr lang="fr-FR" sz="3200" dirty="0"/>
              <a:t>de la langue française</a:t>
            </a:r>
          </a:p>
          <a:p>
            <a:r>
              <a:rPr lang="fr-FR" sz="3200" dirty="0"/>
              <a:t>- L’enseignement de l’orthographe devrait aussi porter sur les </a:t>
            </a:r>
            <a:r>
              <a:rPr lang="fr-FR" sz="3200" b="1" dirty="0"/>
              <a:t>propriétés</a:t>
            </a:r>
            <a:r>
              <a:rPr lang="fr-FR" sz="3200" dirty="0"/>
              <a:t> </a:t>
            </a:r>
            <a:r>
              <a:rPr lang="fr-FR" sz="3200" b="1" dirty="0"/>
              <a:t>morphologiques</a:t>
            </a:r>
            <a:r>
              <a:rPr lang="fr-FR" sz="3200" dirty="0"/>
              <a:t> et </a:t>
            </a:r>
            <a:r>
              <a:rPr lang="fr-FR" sz="3200" b="1" dirty="0"/>
              <a:t>visuelles</a:t>
            </a:r>
            <a:r>
              <a:rPr lang="fr-FR" sz="3200" dirty="0"/>
              <a:t> des mots</a:t>
            </a:r>
          </a:p>
          <a:p>
            <a:endParaRPr lang="fr-FR" dirty="0"/>
          </a:p>
        </p:txBody>
      </p:sp>
      <p:sp>
        <p:nvSpPr>
          <p:cNvPr id="4" name="Titre 3"/>
          <p:cNvSpPr>
            <a:spLocks noGrp="1"/>
          </p:cNvSpPr>
          <p:nvPr>
            <p:ph type="title"/>
          </p:nvPr>
        </p:nvSpPr>
        <p:spPr>
          <a:xfrm>
            <a:off x="1097280" y="674530"/>
            <a:ext cx="10058400" cy="1450757"/>
          </a:xfrm>
        </p:spPr>
        <p:txBody>
          <a:bodyPr>
            <a:normAutofit fontScale="90000"/>
          </a:bodyPr>
          <a:lstStyle/>
          <a:p>
            <a:pPr algn="ctr"/>
            <a:r>
              <a:rPr lang="fr-FR" dirty="0">
                <a:solidFill>
                  <a:srgbClr val="0070C0"/>
                </a:solidFill>
              </a:rPr>
              <a:t>Système orthographique français </a:t>
            </a:r>
            <a:r>
              <a:rPr lang="fr-FR" dirty="0" smtClean="0">
                <a:solidFill>
                  <a:srgbClr val="0070C0"/>
                </a:solidFill>
              </a:rPr>
              <a:t/>
            </a:r>
            <a:br>
              <a:rPr lang="fr-FR" dirty="0" smtClean="0">
                <a:solidFill>
                  <a:srgbClr val="0070C0"/>
                </a:solidFill>
              </a:rPr>
            </a:br>
            <a:r>
              <a:rPr lang="fr-FR" dirty="0" smtClean="0">
                <a:solidFill>
                  <a:srgbClr val="0070C0"/>
                </a:solidFill>
              </a:rPr>
              <a:t> «orthographe </a:t>
            </a:r>
            <a:r>
              <a:rPr lang="fr-FR" dirty="0">
                <a:solidFill>
                  <a:srgbClr val="0070C0"/>
                </a:solidFill>
              </a:rPr>
              <a:t>opaque »</a:t>
            </a:r>
            <a:br>
              <a:rPr lang="fr-FR" dirty="0">
                <a:solidFill>
                  <a:srgbClr val="0070C0"/>
                </a:solidFill>
              </a:rPr>
            </a:br>
            <a:endParaRPr lang="fr-FR" dirty="0">
              <a:solidFill>
                <a:srgbClr val="0070C0"/>
              </a:solidFill>
            </a:endParaRPr>
          </a:p>
        </p:txBody>
      </p:sp>
    </p:spTree>
    <p:extLst>
      <p:ext uri="{BB962C8B-B14F-4D97-AF65-F5344CB8AC3E}">
        <p14:creationId xmlns:p14="http://schemas.microsoft.com/office/powerpoint/2010/main" val="1887031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762000"/>
            <a:ext cx="10058400" cy="532015"/>
          </a:xfrm>
        </p:spPr>
        <p:txBody>
          <a:bodyPr>
            <a:noAutofit/>
          </a:bodyPr>
          <a:lstStyle/>
          <a:p>
            <a:pPr algn="ctr"/>
            <a:r>
              <a:rPr lang="fr-FR" b="1" spc="0" dirty="0" smtClean="0">
                <a:solidFill>
                  <a:srgbClr val="0070C0"/>
                </a:solidFill>
                <a:latin typeface="Calibri" panose="020F0502020204030204"/>
                <a:ea typeface="+mn-ea"/>
                <a:cs typeface="+mn-cs"/>
              </a:rPr>
              <a:t>La </a:t>
            </a:r>
            <a:r>
              <a:rPr lang="fr-FR" b="1" spc="0" dirty="0">
                <a:solidFill>
                  <a:srgbClr val="0070C0"/>
                </a:solidFill>
                <a:latin typeface="Calibri" panose="020F0502020204030204"/>
                <a:ea typeface="+mn-ea"/>
                <a:cs typeface="+mn-cs"/>
              </a:rPr>
              <a:t>méthode par apprentissage test</a:t>
            </a:r>
            <a:endParaRPr lang="fr-FR" dirty="0">
              <a:solidFill>
                <a:srgbClr val="0070C0"/>
              </a:solidFill>
            </a:endParaRPr>
          </a:p>
        </p:txBody>
      </p:sp>
      <p:sp>
        <p:nvSpPr>
          <p:cNvPr id="3" name="Espace réservé du contenu 2"/>
          <p:cNvSpPr>
            <a:spLocks noGrp="1"/>
          </p:cNvSpPr>
          <p:nvPr>
            <p:ph idx="1"/>
          </p:nvPr>
        </p:nvSpPr>
        <p:spPr/>
        <p:txBody>
          <a:bodyPr/>
          <a:lstStyle/>
          <a:p>
            <a:endParaRPr lang="fr-FR" dirty="0" smtClean="0"/>
          </a:p>
          <a:p>
            <a:r>
              <a:rPr lang="fr-FR" sz="3200" dirty="0"/>
              <a:t>• Nouvelles connaissances </a:t>
            </a:r>
            <a:r>
              <a:rPr lang="fr-FR" sz="3200" dirty="0" smtClean="0"/>
              <a:t>suivies d’une </a:t>
            </a:r>
            <a:r>
              <a:rPr lang="fr-FR" sz="3200" dirty="0"/>
              <a:t>évaluation de ce nouvel apprentissage</a:t>
            </a:r>
          </a:p>
          <a:p>
            <a:r>
              <a:rPr lang="fr-FR" sz="3200" dirty="0"/>
              <a:t>• Répétition de cette même séquence plusieurs fois</a:t>
            </a:r>
          </a:p>
          <a:p>
            <a:r>
              <a:rPr lang="fr-FR" sz="3200" dirty="0"/>
              <a:t>• A</a:t>
            </a:r>
            <a:r>
              <a:rPr lang="fr-FR" sz="3200" dirty="0" smtClean="0"/>
              <a:t>mélioration de la mémorisation </a:t>
            </a:r>
            <a:r>
              <a:rPr lang="fr-FR" sz="3200" dirty="0"/>
              <a:t>à long terme des nouvelles connaissances</a:t>
            </a:r>
          </a:p>
          <a:p>
            <a:r>
              <a:rPr lang="fr-FR" sz="3200" dirty="0" smtClean="0"/>
              <a:t>• Ex :  </a:t>
            </a:r>
            <a:r>
              <a:rPr lang="fr-FR" sz="3200" dirty="0">
                <a:hlinkClick r:id="rId2" action="ppaction://hlinkfile"/>
              </a:rPr>
              <a:t>jeu</a:t>
            </a:r>
            <a:r>
              <a:rPr lang="fr-FR" sz="3200" dirty="0"/>
              <a:t> suivi d’une dictée</a:t>
            </a:r>
          </a:p>
        </p:txBody>
      </p:sp>
    </p:spTree>
    <p:extLst>
      <p:ext uri="{BB962C8B-B14F-4D97-AF65-F5344CB8AC3E}">
        <p14:creationId xmlns:p14="http://schemas.microsoft.com/office/powerpoint/2010/main" val="369971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298" y="651160"/>
            <a:ext cx="10058400" cy="795251"/>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b="1" dirty="0" smtClean="0"/>
              <a:t>Quels mots choisir ? </a:t>
            </a:r>
            <a:br>
              <a:rPr lang="fr-FR" b="1" dirty="0" smtClean="0"/>
            </a:br>
            <a:r>
              <a:rPr lang="fr-FR" b="1" dirty="0" smtClean="0"/>
              <a:t>Quelle progressivité au sein du cycle ?</a:t>
            </a:r>
            <a:endParaRPr lang="fr-FR" b="1" dirty="0"/>
          </a:p>
        </p:txBody>
      </p:sp>
      <p:sp>
        <p:nvSpPr>
          <p:cNvPr id="5" name="Espace réservé du contenu 4"/>
          <p:cNvSpPr>
            <a:spLocks noGrp="1"/>
          </p:cNvSpPr>
          <p:nvPr>
            <p:ph idx="1"/>
          </p:nvPr>
        </p:nvSpPr>
        <p:spPr/>
        <p:txBody>
          <a:bodyPr>
            <a:normAutofit lnSpcReduction="10000"/>
          </a:bodyPr>
          <a:lstStyle/>
          <a:p>
            <a:r>
              <a:rPr lang="fr-FR" sz="3200" dirty="0" smtClean="0"/>
              <a:t>- Partir des mots essentiels et les plus fréquents</a:t>
            </a:r>
          </a:p>
          <a:p>
            <a:r>
              <a:rPr lang="fr-FR" sz="3200" dirty="0"/>
              <a:t>Exemple : </a:t>
            </a:r>
            <a:r>
              <a:rPr lang="fr-FR" sz="3200" dirty="0">
                <a:hlinkClick r:id="rId2" action="ppaction://hlinkfile"/>
              </a:rPr>
              <a:t>Ces 70 mots </a:t>
            </a:r>
            <a:r>
              <a:rPr lang="fr-FR" sz="3200" dirty="0"/>
              <a:t>constituent à eux seuls 50% des mots </a:t>
            </a:r>
            <a:r>
              <a:rPr lang="fr-FR" sz="3200" dirty="0" smtClean="0"/>
              <a:t>de </a:t>
            </a:r>
            <a:r>
              <a:rPr lang="fr-FR" sz="3200" dirty="0"/>
              <a:t>tout texte français, quel qu'en soit le type ou </a:t>
            </a:r>
            <a:r>
              <a:rPr lang="fr-FR" sz="3200" dirty="0" smtClean="0"/>
              <a:t>le thème</a:t>
            </a:r>
            <a:r>
              <a:rPr lang="fr-FR" sz="3200" dirty="0"/>
              <a:t>.</a:t>
            </a:r>
            <a:endParaRPr lang="fr-FR" sz="3200" dirty="0" smtClean="0"/>
          </a:p>
          <a:p>
            <a:pPr marL="0" indent="0">
              <a:buNone/>
            </a:pPr>
            <a:endParaRPr lang="fr-FR" sz="3200" dirty="0" smtClean="0"/>
          </a:p>
          <a:p>
            <a:pPr>
              <a:buFontTx/>
              <a:buChar char="-"/>
            </a:pPr>
            <a:r>
              <a:rPr lang="fr-FR" sz="3200" dirty="0" smtClean="0"/>
              <a:t>Un outil les échelles de fréquence. </a:t>
            </a:r>
          </a:p>
          <a:p>
            <a:pPr>
              <a:buFontTx/>
              <a:buChar char="-"/>
            </a:pPr>
            <a:r>
              <a:rPr lang="fr-FR" sz="3200" dirty="0" smtClean="0"/>
              <a:t>Échelle </a:t>
            </a:r>
            <a:r>
              <a:rPr lang="fr-FR" sz="3200" dirty="0">
                <a:hlinkClick r:id="rId3" action="ppaction://hlinkfile"/>
              </a:rPr>
              <a:t>D</a:t>
            </a:r>
            <a:r>
              <a:rPr lang="fr-FR" sz="3200" dirty="0" smtClean="0">
                <a:hlinkClick r:id="rId3" action="ppaction://hlinkfile"/>
              </a:rPr>
              <a:t>ubois </a:t>
            </a:r>
            <a:r>
              <a:rPr lang="fr-FR" sz="3200" dirty="0" err="1">
                <a:hlinkClick r:id="rId3" action="ppaction://hlinkfile"/>
              </a:rPr>
              <a:t>B</a:t>
            </a:r>
            <a:r>
              <a:rPr lang="fr-FR" sz="3200" dirty="0" err="1" smtClean="0">
                <a:hlinkClick r:id="rId3" action="ppaction://hlinkfile"/>
              </a:rPr>
              <a:t>uyse</a:t>
            </a:r>
            <a:r>
              <a:rPr lang="fr-FR" sz="3200" dirty="0" smtClean="0">
                <a:hlinkClick r:id="rId3" action="ppaction://hlinkfile"/>
              </a:rPr>
              <a:t> </a:t>
            </a:r>
            <a:r>
              <a:rPr lang="fr-FR" sz="3200" dirty="0" smtClean="0"/>
              <a:t>(logiciel éducatif.fr)</a:t>
            </a:r>
          </a:p>
          <a:p>
            <a:pPr>
              <a:buFontTx/>
              <a:buChar char="-"/>
            </a:pPr>
            <a:r>
              <a:rPr lang="fr-FR" sz="3200" dirty="0" smtClean="0"/>
              <a:t>Échelle de Nina </a:t>
            </a:r>
            <a:r>
              <a:rPr lang="fr-FR" sz="3200" dirty="0" smtClean="0">
                <a:hlinkClick r:id="rId4" action="ppaction://hlinkfile"/>
              </a:rPr>
              <a:t>Catach</a:t>
            </a:r>
            <a:r>
              <a:rPr lang="fr-FR" sz="3200" dirty="0" smtClean="0"/>
              <a:t> </a:t>
            </a:r>
            <a:endParaRPr lang="fr-FR" sz="3200" dirty="0"/>
          </a:p>
        </p:txBody>
      </p:sp>
    </p:spTree>
    <p:extLst>
      <p:ext uri="{BB962C8B-B14F-4D97-AF65-F5344CB8AC3E}">
        <p14:creationId xmlns:p14="http://schemas.microsoft.com/office/powerpoint/2010/main" val="294812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3" y="134216"/>
            <a:ext cx="9993120" cy="6201640"/>
          </a:xfrm>
          <a:prstGeom prst="rect">
            <a:avLst/>
          </a:prstGeom>
        </p:spPr>
      </p:pic>
    </p:spTree>
    <p:extLst>
      <p:ext uri="{BB962C8B-B14F-4D97-AF65-F5344CB8AC3E}">
        <p14:creationId xmlns:p14="http://schemas.microsoft.com/office/powerpoint/2010/main" val="1060241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copie au service de l’orthographe lexicale</a:t>
            </a:r>
            <a:endParaRPr lang="fr-FR" dirty="0"/>
          </a:p>
        </p:txBody>
      </p:sp>
      <p:sp>
        <p:nvSpPr>
          <p:cNvPr id="3" name="Espace réservé du contenu 2"/>
          <p:cNvSpPr>
            <a:spLocks noGrp="1"/>
          </p:cNvSpPr>
          <p:nvPr>
            <p:ph idx="1"/>
          </p:nvPr>
        </p:nvSpPr>
        <p:spPr/>
        <p:txBody>
          <a:bodyPr>
            <a:normAutofit/>
          </a:bodyPr>
          <a:lstStyle/>
          <a:p>
            <a:r>
              <a:rPr lang="fr-FR" sz="3200" dirty="0">
                <a:latin typeface="Arial" panose="020B0604020202020204" pitchFamily="34" charset="0"/>
              </a:rPr>
              <a:t>Ce que nous dit la </a:t>
            </a:r>
            <a:r>
              <a:rPr lang="fr-FR" sz="3200" dirty="0" smtClean="0">
                <a:latin typeface="Arial" panose="020B0604020202020204" pitchFamily="34" charset="0"/>
              </a:rPr>
              <a:t>recherche:</a:t>
            </a:r>
            <a:endParaRPr lang="fr-FR" sz="3200" dirty="0">
              <a:latin typeface="Arial" panose="020B0604020202020204" pitchFamily="34" charset="0"/>
            </a:endParaRPr>
          </a:p>
          <a:p>
            <a:r>
              <a:rPr lang="fr-FR" sz="3200" dirty="0">
                <a:latin typeface="Arial" panose="020B0604020202020204" pitchFamily="34" charset="0"/>
              </a:rPr>
              <a:t>« ... le fait de connaître l’orthographe d’un mot permettrait de le copier plus rapidement </a:t>
            </a:r>
            <a:r>
              <a:rPr lang="fr-FR" sz="3200" dirty="0" smtClean="0">
                <a:latin typeface="Arial" panose="020B0604020202020204" pitchFamily="34" charset="0"/>
              </a:rPr>
              <a:t>car </a:t>
            </a:r>
            <a:r>
              <a:rPr lang="fr-FR" sz="3200" dirty="0">
                <a:latin typeface="Arial" panose="020B0604020202020204" pitchFamily="34" charset="0"/>
              </a:rPr>
              <a:t>il est lu plus vite (par adressage) et traité en une seule unité. </a:t>
            </a:r>
            <a:endParaRPr lang="fr-FR" sz="3200" dirty="0" smtClean="0">
              <a:latin typeface="Arial" panose="020B0604020202020204" pitchFamily="34" charset="0"/>
            </a:endParaRPr>
          </a:p>
          <a:p>
            <a:r>
              <a:rPr lang="fr-FR" sz="3200" dirty="0" smtClean="0">
                <a:latin typeface="Arial" panose="020B0604020202020204" pitchFamily="34" charset="0"/>
              </a:rPr>
              <a:t>En </a:t>
            </a:r>
            <a:r>
              <a:rPr lang="fr-FR" sz="3200" dirty="0">
                <a:latin typeface="Arial" panose="020B0604020202020204" pitchFamily="34" charset="0"/>
              </a:rPr>
              <a:t>parallèle, </a:t>
            </a:r>
            <a:r>
              <a:rPr lang="fr-FR" sz="3200" b="1" dirty="0">
                <a:latin typeface="Arial" panose="020B0604020202020204" pitchFamily="34" charset="0"/>
              </a:rPr>
              <a:t>on peut </a:t>
            </a:r>
            <a:r>
              <a:rPr lang="fr-FR" sz="3200" b="1" dirty="0" smtClean="0">
                <a:latin typeface="Arial" panose="020B0604020202020204" pitchFamily="34" charset="0"/>
              </a:rPr>
              <a:t>faire </a:t>
            </a:r>
            <a:r>
              <a:rPr lang="fr-FR" sz="3200" b="1" dirty="0">
                <a:latin typeface="Arial" panose="020B0604020202020204" pitchFamily="34" charset="0"/>
              </a:rPr>
              <a:t>l’hypothèse que la copie facilite l’acquisition de </a:t>
            </a:r>
            <a:r>
              <a:rPr lang="fr-FR" sz="3200" b="1" dirty="0" smtClean="0">
                <a:latin typeface="Arial" panose="020B0604020202020204" pitchFamily="34" charset="0"/>
              </a:rPr>
              <a:t>l’orthographe »</a:t>
            </a:r>
            <a:r>
              <a:rPr lang="fr-FR" sz="3200" dirty="0" smtClean="0">
                <a:latin typeface="Arial" panose="020B0604020202020204" pitchFamily="34" charset="0"/>
              </a:rPr>
              <a:t>. </a:t>
            </a:r>
            <a:endParaRPr lang="fr-FR" sz="3200" dirty="0"/>
          </a:p>
        </p:txBody>
      </p:sp>
    </p:spTree>
    <p:extLst>
      <p:ext uri="{BB962C8B-B14F-4D97-AF65-F5344CB8AC3E}">
        <p14:creationId xmlns:p14="http://schemas.microsoft.com/office/powerpoint/2010/main" val="1536365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235527"/>
            <a:ext cx="11887200" cy="5016758"/>
          </a:xfrm>
          <a:prstGeom prst="rect">
            <a:avLst/>
          </a:prstGeom>
        </p:spPr>
        <p:txBody>
          <a:bodyPr wrap="square">
            <a:spAutoFit/>
          </a:bodyPr>
          <a:lstStyle/>
          <a:p>
            <a:r>
              <a:rPr lang="fr-FR" sz="4000" dirty="0"/>
              <a:t>Je meurs de seuf </a:t>
            </a:r>
            <a:r>
              <a:rPr lang="fr-FR" sz="4000" dirty="0" smtClean="0"/>
              <a:t>auprès </a:t>
            </a:r>
            <a:r>
              <a:rPr lang="fr-FR" sz="4000" dirty="0"/>
              <a:t>de la fontaine, </a:t>
            </a:r>
            <a:r>
              <a:rPr lang="fr-FR" sz="4000" dirty="0" err="1" smtClean="0"/>
              <a:t>chault</a:t>
            </a:r>
            <a:r>
              <a:rPr lang="fr-FR" sz="4000" dirty="0" smtClean="0"/>
              <a:t> </a:t>
            </a:r>
            <a:r>
              <a:rPr lang="fr-FR" sz="4000" dirty="0"/>
              <a:t>comme feu et tremble dent </a:t>
            </a:r>
            <a:r>
              <a:rPr lang="fr-FR" sz="4000" dirty="0" smtClean="0"/>
              <a:t>à </a:t>
            </a:r>
            <a:r>
              <a:rPr lang="fr-FR" sz="4000" dirty="0"/>
              <a:t>dent, </a:t>
            </a:r>
            <a:r>
              <a:rPr lang="fr-FR" sz="4000" dirty="0" smtClean="0"/>
              <a:t>en </a:t>
            </a:r>
            <a:r>
              <a:rPr lang="fr-FR" sz="4000" dirty="0"/>
              <a:t>mon pays suis en terre </a:t>
            </a:r>
            <a:r>
              <a:rPr lang="fr-FR" sz="4000" dirty="0" err="1"/>
              <a:t>loingtaine</a:t>
            </a:r>
            <a:r>
              <a:rPr lang="fr-FR" sz="4000" dirty="0"/>
              <a:t>, </a:t>
            </a:r>
            <a:r>
              <a:rPr lang="fr-FR" sz="4000" dirty="0" smtClean="0"/>
              <a:t>lez </a:t>
            </a:r>
            <a:r>
              <a:rPr lang="fr-FR" sz="4000" dirty="0" err="1"/>
              <a:t>ung</a:t>
            </a:r>
            <a:r>
              <a:rPr lang="fr-FR" sz="4000" dirty="0"/>
              <a:t> brasier frisonne tout ardent, </a:t>
            </a:r>
            <a:r>
              <a:rPr lang="fr-FR" sz="4000" dirty="0" smtClean="0"/>
              <a:t>nu</a:t>
            </a:r>
            <a:endParaRPr lang="fr-FR" sz="4000" dirty="0"/>
          </a:p>
          <a:p>
            <a:r>
              <a:rPr lang="fr-FR" sz="4000" dirty="0"/>
              <a:t>comme </a:t>
            </a:r>
            <a:r>
              <a:rPr lang="fr-FR" sz="4000" dirty="0" err="1"/>
              <a:t>ung</a:t>
            </a:r>
            <a:r>
              <a:rPr lang="fr-FR" sz="4000" dirty="0"/>
              <a:t> ver, </a:t>
            </a:r>
            <a:r>
              <a:rPr lang="fr-FR" sz="4000" dirty="0" err="1"/>
              <a:t>vestu</a:t>
            </a:r>
            <a:r>
              <a:rPr lang="fr-FR" sz="4000" dirty="0"/>
              <a:t> en </a:t>
            </a:r>
            <a:r>
              <a:rPr lang="fr-FR" sz="4000" dirty="0" err="1"/>
              <a:t>president</a:t>
            </a:r>
            <a:r>
              <a:rPr lang="fr-FR" sz="4000" dirty="0"/>
              <a:t>, </a:t>
            </a:r>
            <a:r>
              <a:rPr lang="fr-FR" sz="4000" dirty="0" smtClean="0"/>
              <a:t>je </a:t>
            </a:r>
            <a:r>
              <a:rPr lang="fr-FR" sz="4000" dirty="0"/>
              <a:t>riz en pleurs et </a:t>
            </a:r>
            <a:r>
              <a:rPr lang="fr-FR" sz="4000" dirty="0" err="1"/>
              <a:t>attens</a:t>
            </a:r>
            <a:r>
              <a:rPr lang="fr-FR" sz="4000" dirty="0"/>
              <a:t> sans espoir, </a:t>
            </a:r>
            <a:r>
              <a:rPr lang="fr-FR" sz="4000" dirty="0" smtClean="0"/>
              <a:t>confort </a:t>
            </a:r>
            <a:r>
              <a:rPr lang="fr-FR" sz="4000" dirty="0" err="1"/>
              <a:t>reprens</a:t>
            </a:r>
            <a:r>
              <a:rPr lang="fr-FR" sz="4000" dirty="0"/>
              <a:t> en triste </a:t>
            </a:r>
            <a:r>
              <a:rPr lang="fr-FR" sz="4000" dirty="0" err="1"/>
              <a:t>desespoir</a:t>
            </a:r>
            <a:r>
              <a:rPr lang="fr-FR" sz="4000" dirty="0"/>
              <a:t>, Je m'</a:t>
            </a:r>
            <a:r>
              <a:rPr lang="fr-FR" sz="4000" dirty="0" err="1"/>
              <a:t>esjoys</a:t>
            </a:r>
            <a:r>
              <a:rPr lang="fr-FR" sz="4000" dirty="0"/>
              <a:t> et n'ay </a:t>
            </a:r>
            <a:r>
              <a:rPr lang="fr-FR" sz="4000" dirty="0" err="1"/>
              <a:t>plasir</a:t>
            </a:r>
            <a:r>
              <a:rPr lang="fr-FR" sz="4000" dirty="0"/>
              <a:t> aucun, </a:t>
            </a:r>
            <a:r>
              <a:rPr lang="fr-FR" sz="4000" dirty="0" smtClean="0"/>
              <a:t>puissant </a:t>
            </a:r>
            <a:r>
              <a:rPr lang="fr-FR" sz="4000" dirty="0"/>
              <a:t>je suis sans force et sans </a:t>
            </a:r>
            <a:r>
              <a:rPr lang="fr-FR" sz="4000" dirty="0" err="1"/>
              <a:t>pouoir</a:t>
            </a:r>
            <a:r>
              <a:rPr lang="fr-FR" sz="4000" dirty="0"/>
              <a:t>, Bien </a:t>
            </a:r>
            <a:r>
              <a:rPr lang="fr-FR" sz="4000" dirty="0" err="1"/>
              <a:t>recueully</a:t>
            </a:r>
            <a:r>
              <a:rPr lang="fr-FR" sz="4000" dirty="0"/>
              <a:t>,</a:t>
            </a:r>
          </a:p>
          <a:p>
            <a:r>
              <a:rPr lang="fr-FR" sz="4000" dirty="0" err="1"/>
              <a:t>debouté</a:t>
            </a:r>
            <a:r>
              <a:rPr lang="fr-FR" sz="4000" dirty="0"/>
              <a:t> de </a:t>
            </a:r>
            <a:r>
              <a:rPr lang="fr-FR" sz="4000" dirty="0" err="1"/>
              <a:t>chascun</a:t>
            </a:r>
            <a:r>
              <a:rPr lang="fr-FR" sz="4000" dirty="0"/>
              <a:t>.</a:t>
            </a:r>
          </a:p>
        </p:txBody>
      </p:sp>
    </p:spTree>
    <p:extLst>
      <p:ext uri="{BB962C8B-B14F-4D97-AF65-F5344CB8AC3E}">
        <p14:creationId xmlns:p14="http://schemas.microsoft.com/office/powerpoint/2010/main" val="31105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2" nodeType="clickEffect">
                                  <p:stCondLst>
                                    <p:cond delay="0"/>
                                  </p:stCondLst>
                                  <p:childTnLst>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6073170"/>
            <a:ext cx="10668000" cy="584775"/>
          </a:xfrm>
          <a:prstGeom prst="rect">
            <a:avLst/>
          </a:prstGeom>
        </p:spPr>
        <p:txBody>
          <a:bodyPr wrap="square">
            <a:spAutoFit/>
          </a:bodyPr>
          <a:lstStyle/>
          <a:p>
            <a:r>
              <a:rPr lang="fr-FR" sz="3200" dirty="0" smtClean="0"/>
              <a:t> </a:t>
            </a:r>
            <a:endParaRPr lang="fr-FR" sz="3200" dirty="0">
              <a:effectLst/>
            </a:endParaRPr>
          </a:p>
        </p:txBody>
      </p:sp>
      <p:sp>
        <p:nvSpPr>
          <p:cNvPr id="6" name="ZoneTexte 5"/>
          <p:cNvSpPr txBox="1"/>
          <p:nvPr/>
        </p:nvSpPr>
        <p:spPr>
          <a:xfrm>
            <a:off x="1177632" y="69262"/>
            <a:ext cx="8825345" cy="707886"/>
          </a:xfrm>
          <a:prstGeom prst="rect">
            <a:avLst/>
          </a:prstGeom>
          <a:noFill/>
        </p:spPr>
        <p:txBody>
          <a:bodyPr wrap="square" rtlCol="0">
            <a:spAutoFit/>
          </a:bodyPr>
          <a:lstStyle/>
          <a:p>
            <a:pPr algn="ctr"/>
            <a:r>
              <a:rPr lang="fr-FR" sz="4000" dirty="0" smtClean="0">
                <a:solidFill>
                  <a:srgbClr val="0070C0"/>
                </a:solidFill>
              </a:rPr>
              <a:t>Points importants</a:t>
            </a:r>
            <a:endParaRPr lang="fr-FR" sz="4000" dirty="0">
              <a:solidFill>
                <a:srgbClr val="0070C0"/>
              </a:solidFill>
            </a:endParaRPr>
          </a:p>
        </p:txBody>
      </p:sp>
      <p:sp>
        <p:nvSpPr>
          <p:cNvPr id="8" name="Rectangle 7"/>
          <p:cNvSpPr/>
          <p:nvPr/>
        </p:nvSpPr>
        <p:spPr>
          <a:xfrm>
            <a:off x="845127" y="915698"/>
            <a:ext cx="10778836" cy="5509200"/>
          </a:xfrm>
          <a:prstGeom prst="rect">
            <a:avLst/>
          </a:prstGeom>
        </p:spPr>
        <p:txBody>
          <a:bodyPr wrap="square">
            <a:spAutoFit/>
          </a:bodyPr>
          <a:lstStyle/>
          <a:p>
            <a:r>
              <a:rPr lang="fr-FR" sz="3200" dirty="0"/>
              <a:t>→ </a:t>
            </a:r>
            <a:r>
              <a:rPr lang="fr-FR" sz="3200" dirty="0" smtClean="0"/>
              <a:t>Pour </a:t>
            </a:r>
            <a:r>
              <a:rPr lang="fr-FR" sz="3200" dirty="0"/>
              <a:t>être efficaces, les situations de copie doivent être soutenues. L’enseignant </a:t>
            </a:r>
            <a:r>
              <a:rPr lang="fr-FR" sz="3200" dirty="0" smtClean="0"/>
              <a:t>accompagne</a:t>
            </a:r>
            <a:r>
              <a:rPr lang="fr-FR" sz="3200" dirty="0"/>
              <a:t>, guide, fait verbaliser, montre et dynamise l’activité des </a:t>
            </a:r>
            <a:r>
              <a:rPr lang="fr-FR" sz="3200" dirty="0" smtClean="0"/>
              <a:t>élèves</a:t>
            </a:r>
          </a:p>
          <a:p>
            <a:endParaRPr lang="fr-FR" sz="3200" dirty="0" smtClean="0"/>
          </a:p>
          <a:p>
            <a:r>
              <a:rPr lang="fr-FR" sz="3200" dirty="0"/>
              <a:t>→L’explicitation des procédures utilisées par chacun, puis l’</a:t>
            </a:r>
          </a:p>
          <a:p>
            <a:r>
              <a:rPr lang="fr-FR" sz="3200" dirty="0"/>
              <a:t>entraînement pour acquérir les  plus efficaces, de manière progressive constituent une démarche qui permet aux élèves d’être </a:t>
            </a:r>
            <a:r>
              <a:rPr lang="fr-FR" sz="3200" dirty="0" smtClean="0"/>
              <a:t>acteurs </a:t>
            </a:r>
            <a:r>
              <a:rPr lang="fr-FR" sz="3200" dirty="0"/>
              <a:t>de leurs apprentissages.</a:t>
            </a:r>
          </a:p>
          <a:p>
            <a:endParaRPr lang="fr-FR" sz="3200" dirty="0"/>
          </a:p>
          <a:p>
            <a:r>
              <a:rPr lang="fr-FR" sz="3200" dirty="0" smtClean="0"/>
              <a:t>→ </a:t>
            </a:r>
            <a:r>
              <a:rPr lang="fr-FR" sz="3200" dirty="0"/>
              <a:t> Faire émerger les stratégies de copie </a:t>
            </a:r>
          </a:p>
          <a:p>
            <a:endParaRPr lang="fr-FR" sz="3200" dirty="0">
              <a:effectLst/>
            </a:endParaRPr>
          </a:p>
        </p:txBody>
      </p:sp>
    </p:spTree>
    <p:extLst>
      <p:ext uri="{BB962C8B-B14F-4D97-AF65-F5344CB8AC3E}">
        <p14:creationId xmlns:p14="http://schemas.microsoft.com/office/powerpoint/2010/main" val="3704605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00297" y="360218"/>
            <a:ext cx="10058400" cy="494607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fr-FR" sz="2400" dirty="0" smtClean="0"/>
          </a:p>
          <a:p>
            <a:r>
              <a:rPr lang="fr-FR" sz="3200" dirty="0" smtClean="0"/>
              <a:t>→ Une </a:t>
            </a:r>
            <a:r>
              <a:rPr lang="fr-FR" sz="3200" b="1" dirty="0" smtClean="0"/>
              <a:t>pratique régulière</a:t>
            </a:r>
            <a:r>
              <a:rPr lang="fr-FR" sz="3200" dirty="0" smtClean="0"/>
              <a:t> : écrire tous les jours, peu mais souvent, permet d’installer les  compétences.</a:t>
            </a:r>
          </a:p>
          <a:p>
            <a:endParaRPr lang="fr-FR" dirty="0"/>
          </a:p>
        </p:txBody>
      </p:sp>
      <p:sp>
        <p:nvSpPr>
          <p:cNvPr id="4" name="Rectangle 3"/>
          <p:cNvSpPr/>
          <p:nvPr/>
        </p:nvSpPr>
        <p:spPr>
          <a:xfrm>
            <a:off x="999130" y="2414960"/>
            <a:ext cx="9653412" cy="1077218"/>
          </a:xfrm>
          <a:prstGeom prst="rect">
            <a:avLst/>
          </a:prstGeom>
        </p:spPr>
        <p:txBody>
          <a:bodyPr wrap="none">
            <a:spAutoFit/>
          </a:bodyPr>
          <a:lstStyle/>
          <a:p>
            <a:r>
              <a:rPr lang="fr-FR" sz="3200" dirty="0"/>
              <a:t>→ Multiplier les situations de copie directe ne suffit </a:t>
            </a:r>
            <a:r>
              <a:rPr lang="fr-FR" sz="3200" dirty="0" smtClean="0"/>
              <a:t>pas, </a:t>
            </a:r>
          </a:p>
          <a:p>
            <a:r>
              <a:rPr lang="fr-FR" sz="3200" dirty="0" smtClean="0"/>
              <a:t>mieux vaut privilégier les situations de copie différée.</a:t>
            </a:r>
            <a:endParaRPr lang="fr-FR" sz="3200" dirty="0"/>
          </a:p>
        </p:txBody>
      </p:sp>
      <p:sp>
        <p:nvSpPr>
          <p:cNvPr id="6" name="Rectangle 5"/>
          <p:cNvSpPr/>
          <p:nvPr/>
        </p:nvSpPr>
        <p:spPr>
          <a:xfrm>
            <a:off x="999129" y="3879273"/>
            <a:ext cx="9793561" cy="1569660"/>
          </a:xfrm>
          <a:prstGeom prst="rect">
            <a:avLst/>
          </a:prstGeom>
        </p:spPr>
        <p:txBody>
          <a:bodyPr wrap="square">
            <a:spAutoFit/>
          </a:bodyPr>
          <a:lstStyle/>
          <a:p>
            <a:r>
              <a:rPr lang="fr-FR" sz="3200" dirty="0"/>
              <a:t>→ La copie de mots, sans un enseignement explicite de la manière de les stocker en mémoire, ne permettra pas aux élèves d’en retenir l’orthographe.</a:t>
            </a:r>
          </a:p>
        </p:txBody>
      </p:sp>
    </p:spTree>
    <p:extLst>
      <p:ext uri="{BB962C8B-B14F-4D97-AF65-F5344CB8AC3E}">
        <p14:creationId xmlns:p14="http://schemas.microsoft.com/office/powerpoint/2010/main" val="625420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algn="ctr"/>
            <a:r>
              <a:rPr lang="fr-FR" altLang="fr-FR" smtClean="0"/>
              <a:t>Pourquoi apprendre à copier?</a:t>
            </a:r>
          </a:p>
        </p:txBody>
      </p:sp>
      <p:sp>
        <p:nvSpPr>
          <p:cNvPr id="7171" name="Espace réservé du contenu 2"/>
          <p:cNvSpPr>
            <a:spLocks noGrp="1"/>
          </p:cNvSpPr>
          <p:nvPr>
            <p:ph idx="1"/>
          </p:nvPr>
        </p:nvSpPr>
        <p:spPr/>
        <p:txBody>
          <a:bodyPr>
            <a:normAutofit fontScale="85000" lnSpcReduction="10000"/>
          </a:bodyPr>
          <a:lstStyle/>
          <a:p>
            <a:pPr>
              <a:buFont typeface="Wingdings 2" panose="05020102010507070707" pitchFamily="18" charset="2"/>
              <a:buNone/>
            </a:pPr>
            <a:r>
              <a:rPr lang="fr-FR" altLang="fr-FR" sz="3200" dirty="0" smtClean="0"/>
              <a:t>La copie joue un rôle fondamental dans l’intégration de l’orthographe, à condition :</a:t>
            </a:r>
          </a:p>
          <a:p>
            <a:pPr>
              <a:buFont typeface="Wingdings 2" panose="05020102010507070707" pitchFamily="18" charset="2"/>
              <a:buNone/>
            </a:pPr>
            <a:endParaRPr lang="fr-FR" altLang="fr-FR" sz="3200" dirty="0" smtClean="0"/>
          </a:p>
          <a:p>
            <a:pPr>
              <a:buFont typeface="Wingdings" panose="05000000000000000000" pitchFamily="2" charset="2"/>
              <a:buChar char="Ø"/>
            </a:pPr>
            <a:r>
              <a:rPr lang="fr-FR" altLang="fr-FR" sz="3200" dirty="0" smtClean="0"/>
              <a:t> que l’élève soit conscient de ses démarches</a:t>
            </a:r>
          </a:p>
          <a:p>
            <a:pPr>
              <a:buFont typeface="Wingdings 2" panose="05020102010507070707" pitchFamily="18" charset="2"/>
              <a:buNone/>
            </a:pPr>
            <a:endParaRPr lang="fr-FR" altLang="fr-FR" sz="3200" dirty="0" smtClean="0"/>
          </a:p>
          <a:p>
            <a:pPr>
              <a:buFont typeface="Wingdings" panose="05000000000000000000" pitchFamily="2" charset="2"/>
              <a:buChar char="Ø"/>
            </a:pPr>
            <a:r>
              <a:rPr lang="fr-FR" altLang="fr-FR" sz="3200" dirty="0" smtClean="0"/>
              <a:t>que son attention soit sollicitée autour des phénomènes de langue</a:t>
            </a:r>
          </a:p>
          <a:p>
            <a:pPr>
              <a:buFont typeface="Wingdings 2" panose="05020102010507070707" pitchFamily="18" charset="2"/>
              <a:buNone/>
            </a:pPr>
            <a:endParaRPr lang="fr-FR" altLang="fr-FR" sz="3200" dirty="0" smtClean="0"/>
          </a:p>
          <a:p>
            <a:pPr>
              <a:buFont typeface="Wingdings" panose="05000000000000000000" pitchFamily="2" charset="2"/>
              <a:buChar char="Ø"/>
            </a:pPr>
            <a:r>
              <a:rPr lang="fr-FR" altLang="fr-FR" sz="3200" dirty="0" smtClean="0"/>
              <a:t> que sa mémoire soit sollicitée</a:t>
            </a:r>
          </a:p>
          <a:p>
            <a:pPr>
              <a:buFont typeface="Wingdings" panose="05000000000000000000" pitchFamily="2" charset="2"/>
              <a:buChar char="Ø"/>
            </a:pPr>
            <a:endParaRPr lang="fr-FR" altLang="fr-FR" dirty="0" smtClean="0"/>
          </a:p>
        </p:txBody>
      </p:sp>
      <p:sp>
        <p:nvSpPr>
          <p:cNvPr id="4" name="Espace réservé du numéro de diapositive 3"/>
          <p:cNvSpPr>
            <a:spLocks noGrp="1"/>
          </p:cNvSpPr>
          <p:nvPr>
            <p:ph type="sldNum" sz="quarter" idx="12"/>
          </p:nvPr>
        </p:nvSpPr>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325CBF05-F28E-4B64-BB58-F4DF25C7A4E2}" type="slidenum">
              <a:rPr lang="fr-FR" altLang="fr-FR">
                <a:solidFill>
                  <a:srgbClr val="045C75"/>
                </a:solidFill>
              </a:rPr>
              <a:pPr/>
              <a:t>37</a:t>
            </a:fld>
            <a:endParaRPr lang="fr-FR" altLang="fr-FR">
              <a:solidFill>
                <a:srgbClr val="045C75"/>
              </a:solidFill>
            </a:endParaRPr>
          </a:p>
        </p:txBody>
      </p:sp>
    </p:spTree>
    <p:extLst>
      <p:ext uri="{BB962C8B-B14F-4D97-AF65-F5344CB8AC3E}">
        <p14:creationId xmlns:p14="http://schemas.microsoft.com/office/powerpoint/2010/main" val="2657172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altLang="fr-FR" smtClean="0"/>
              <a:t>Entraînement à la rapidité</a:t>
            </a:r>
          </a:p>
        </p:txBody>
      </p:sp>
      <p:sp>
        <p:nvSpPr>
          <p:cNvPr id="12291" name="Espace réservé du contenu 2"/>
          <p:cNvSpPr>
            <a:spLocks noGrp="1"/>
          </p:cNvSpPr>
          <p:nvPr>
            <p:ph idx="1"/>
          </p:nvPr>
        </p:nvSpPr>
        <p:spPr>
          <a:xfrm>
            <a:off x="1097279" y="1886385"/>
            <a:ext cx="9903229" cy="3887787"/>
          </a:xfrm>
        </p:spPr>
        <p:txBody>
          <a:bodyPr>
            <a:noAutofit/>
          </a:bodyPr>
          <a:lstStyle/>
          <a:p>
            <a:pPr>
              <a:buFont typeface="Wingdings" panose="05000000000000000000" pitchFamily="2" charset="2"/>
              <a:buChar char="Ø"/>
            </a:pPr>
            <a:r>
              <a:rPr lang="fr-FR" altLang="fr-FR" sz="3600" dirty="0" smtClean="0"/>
              <a:t>augmenter l’empan visuel</a:t>
            </a:r>
          </a:p>
          <a:p>
            <a:pPr>
              <a:buFont typeface="Wingdings 2" panose="05020102010507070707" pitchFamily="18" charset="2"/>
              <a:buNone/>
            </a:pPr>
            <a:endParaRPr lang="fr-FR" altLang="fr-FR" sz="3600" dirty="0" smtClean="0"/>
          </a:p>
          <a:p>
            <a:pPr>
              <a:buFont typeface="Wingdings" panose="05000000000000000000" pitchFamily="2" charset="2"/>
              <a:buChar char="Ø"/>
            </a:pPr>
            <a:r>
              <a:rPr lang="fr-FR" altLang="fr-FR" sz="3600" dirty="0" smtClean="0"/>
              <a:t>augmenter la quantité de mots en transport-copie</a:t>
            </a:r>
          </a:p>
          <a:p>
            <a:pPr>
              <a:buFont typeface="Wingdings 2" panose="05020102010507070707" pitchFamily="18" charset="2"/>
              <a:buNone/>
            </a:pPr>
            <a:endParaRPr lang="fr-FR" altLang="fr-FR" sz="3600" dirty="0" smtClean="0"/>
          </a:p>
          <a:p>
            <a:pPr>
              <a:buFont typeface="Wingdings" panose="05000000000000000000" pitchFamily="2" charset="2"/>
              <a:buChar char="Ø"/>
            </a:pPr>
            <a:r>
              <a:rPr lang="fr-FR" altLang="fr-FR" sz="3600" dirty="0" smtClean="0"/>
              <a:t>augmenter la vitesse de copie progressivement</a:t>
            </a:r>
          </a:p>
        </p:txBody>
      </p:sp>
      <p:sp>
        <p:nvSpPr>
          <p:cNvPr id="4" name="Espace réservé du numéro de diapositive 3"/>
          <p:cNvSpPr>
            <a:spLocks noGrp="1"/>
          </p:cNvSpPr>
          <p:nvPr>
            <p:ph type="sldNum" sz="quarter" idx="12"/>
          </p:nvPr>
        </p:nvSpPr>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DED58F6C-6A5F-4AB1-89B3-AE19F0318367}" type="slidenum">
              <a:rPr lang="fr-FR" altLang="fr-FR">
                <a:solidFill>
                  <a:srgbClr val="045C75"/>
                </a:solidFill>
              </a:rPr>
              <a:pPr/>
              <a:t>38</a:t>
            </a:fld>
            <a:endParaRPr lang="fr-FR" altLang="fr-FR">
              <a:solidFill>
                <a:srgbClr val="045C75"/>
              </a:solidFill>
            </a:endParaRPr>
          </a:p>
        </p:txBody>
      </p:sp>
    </p:spTree>
    <p:extLst>
      <p:ext uri="{BB962C8B-B14F-4D97-AF65-F5344CB8AC3E}">
        <p14:creationId xmlns:p14="http://schemas.microsoft.com/office/powerpoint/2010/main" val="449748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46366"/>
            <a:ext cx="10058400" cy="725978"/>
          </a:xfrm>
        </p:spPr>
        <p:txBody>
          <a:bodyPr/>
          <a:lstStyle/>
          <a:p>
            <a:r>
              <a:rPr lang="fr-FR" dirty="0" smtClean="0"/>
              <a:t>Quelques principes :</a:t>
            </a:r>
            <a:endParaRPr lang="fr-FR" dirty="0"/>
          </a:p>
        </p:txBody>
      </p:sp>
      <p:sp>
        <p:nvSpPr>
          <p:cNvPr id="3" name="Espace réservé du contenu 2"/>
          <p:cNvSpPr>
            <a:spLocks noGrp="1"/>
          </p:cNvSpPr>
          <p:nvPr>
            <p:ph idx="1"/>
          </p:nvPr>
        </p:nvSpPr>
        <p:spPr>
          <a:xfrm>
            <a:off x="1097280" y="1845733"/>
            <a:ext cx="10058400" cy="4485793"/>
          </a:xfrm>
        </p:spPr>
        <p:txBody>
          <a:bodyPr>
            <a:noAutofit/>
          </a:bodyPr>
          <a:lstStyle/>
          <a:p>
            <a:r>
              <a:rPr lang="fr-FR" sz="3200" dirty="0" smtClean="0"/>
              <a:t>- La </a:t>
            </a:r>
            <a:r>
              <a:rPr lang="fr-FR" sz="3200" dirty="0"/>
              <a:t>copie doit toujours faire </a:t>
            </a:r>
            <a:r>
              <a:rPr lang="fr-FR" sz="3200" dirty="0" smtClean="0"/>
              <a:t>sens </a:t>
            </a:r>
            <a:r>
              <a:rPr lang="fr-FR" sz="3200" dirty="0"/>
              <a:t>(mot et phrase pris dans un </a:t>
            </a:r>
            <a:r>
              <a:rPr lang="fr-FR" sz="3200" dirty="0" smtClean="0"/>
              <a:t>contexte et connus)</a:t>
            </a:r>
            <a:endParaRPr lang="fr-FR" sz="3200" dirty="0"/>
          </a:p>
          <a:p>
            <a:r>
              <a:rPr lang="fr-FR" sz="3200" dirty="0" smtClean="0"/>
              <a:t>- Il </a:t>
            </a:r>
            <a:r>
              <a:rPr lang="fr-FR" sz="3200" dirty="0"/>
              <a:t>est vraiment important que les élèves soient conscients des différents modes de </a:t>
            </a:r>
            <a:r>
              <a:rPr lang="fr-FR" sz="3200" dirty="0" smtClean="0"/>
              <a:t>mémorisation possibles, </a:t>
            </a:r>
            <a:r>
              <a:rPr lang="fr-FR" sz="3200" dirty="0"/>
              <a:t>qu’ils en parlent entre eux, qu’ils s’y </a:t>
            </a:r>
            <a:r>
              <a:rPr lang="fr-FR" sz="3200" dirty="0" smtClean="0"/>
              <a:t>essaient :</a:t>
            </a:r>
            <a:endParaRPr lang="fr-FR" sz="3200" dirty="0"/>
          </a:p>
          <a:p>
            <a:pPr lvl="1"/>
            <a:r>
              <a:rPr lang="fr-FR" sz="3000" dirty="0" smtClean="0"/>
              <a:t>- épeler (mémoire </a:t>
            </a:r>
            <a:r>
              <a:rPr lang="fr-FR" sz="3000" dirty="0"/>
              <a:t>auditive)</a:t>
            </a:r>
          </a:p>
          <a:p>
            <a:pPr lvl="1"/>
            <a:r>
              <a:rPr lang="fr-FR" sz="3000" dirty="0" smtClean="0"/>
              <a:t>- voir </a:t>
            </a:r>
            <a:r>
              <a:rPr lang="fr-FR" sz="3000" dirty="0"/>
              <a:t>le mot dans sa </a:t>
            </a:r>
            <a:r>
              <a:rPr lang="fr-FR" sz="3000" dirty="0" smtClean="0"/>
              <a:t>tête (mémoire </a:t>
            </a:r>
            <a:r>
              <a:rPr lang="fr-FR" sz="3000" dirty="0"/>
              <a:t>visuelle)</a:t>
            </a:r>
          </a:p>
          <a:p>
            <a:pPr lvl="1"/>
            <a:r>
              <a:rPr lang="fr-FR" sz="3000" dirty="0" smtClean="0"/>
              <a:t>- écrire (mémoire </a:t>
            </a:r>
            <a:r>
              <a:rPr lang="fr-FR" sz="3000" dirty="0"/>
              <a:t>kinesthésique) </a:t>
            </a:r>
          </a:p>
          <a:p>
            <a:endParaRPr lang="fr-FR" sz="3200" dirty="0"/>
          </a:p>
        </p:txBody>
      </p:sp>
    </p:spTree>
    <p:extLst>
      <p:ext uri="{BB962C8B-B14F-4D97-AF65-F5344CB8AC3E}">
        <p14:creationId xmlns:p14="http://schemas.microsoft.com/office/powerpoint/2010/main" val="1274371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718453"/>
            <a:ext cx="11077303" cy="2104424"/>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3200" b="1" dirty="0" smtClean="0">
                <a:latin typeface="+mn-lt"/>
              </a:rPr>
              <a:t>Propriétés morphologiques</a:t>
            </a:r>
            <a:r>
              <a:rPr lang="fr-FR" sz="3200" dirty="0" smtClean="0">
                <a:latin typeface="+mn-lt"/>
              </a:rPr>
              <a:t> des mots : c’est tenir compte des mots de </a:t>
            </a:r>
            <a:r>
              <a:rPr lang="fr-FR" sz="3200" b="1" dirty="0" smtClean="0">
                <a:latin typeface="+mn-lt"/>
              </a:rPr>
              <a:t>même famille lexicale </a:t>
            </a:r>
            <a:r>
              <a:rPr lang="fr-FR" sz="3200" dirty="0" smtClean="0">
                <a:latin typeface="+mn-lt"/>
              </a:rPr>
              <a:t>pour orthographier </a:t>
            </a:r>
          </a:p>
          <a:p>
            <a:endParaRPr lang="fr-FR" sz="3200" dirty="0" smtClean="0">
              <a:solidFill>
                <a:srgbClr val="00B050"/>
              </a:solidFill>
              <a:latin typeface="+mn-lt"/>
            </a:endParaRPr>
          </a:p>
          <a:p>
            <a:r>
              <a:rPr lang="fr-FR" sz="3200" dirty="0" smtClean="0">
                <a:solidFill>
                  <a:srgbClr val="00B050"/>
                </a:solidFill>
                <a:latin typeface="+mn-lt"/>
              </a:rPr>
              <a:t>Ex : on écrit « lait » avec un « t » en raison de son appartenance lexicale aux mots « lai</a:t>
            </a:r>
            <a:r>
              <a:rPr lang="fr-FR" sz="3200" b="1" dirty="0" smtClean="0">
                <a:solidFill>
                  <a:srgbClr val="00B050"/>
                </a:solidFill>
                <a:latin typeface="+mn-lt"/>
              </a:rPr>
              <a:t>t</a:t>
            </a:r>
            <a:r>
              <a:rPr lang="fr-FR" sz="3200" dirty="0" smtClean="0">
                <a:solidFill>
                  <a:srgbClr val="00B050"/>
                </a:solidFill>
                <a:latin typeface="+mn-lt"/>
              </a:rPr>
              <a:t>ier » ou encore « allai</a:t>
            </a:r>
            <a:r>
              <a:rPr lang="fr-FR" sz="3200" b="1" dirty="0" smtClean="0">
                <a:solidFill>
                  <a:srgbClr val="00B050"/>
                </a:solidFill>
                <a:latin typeface="+mn-lt"/>
              </a:rPr>
              <a:t>t</a:t>
            </a:r>
            <a:r>
              <a:rPr lang="fr-FR" sz="3200" dirty="0" smtClean="0">
                <a:solidFill>
                  <a:srgbClr val="00B050"/>
                </a:solidFill>
                <a:latin typeface="+mn-lt"/>
              </a:rPr>
              <a:t>er » qui comprennent le graphème « t »</a:t>
            </a:r>
            <a:endParaRPr lang="fr-FR" sz="3200" dirty="0">
              <a:solidFill>
                <a:srgbClr val="00B050"/>
              </a:solidFill>
              <a:latin typeface="+mn-lt"/>
            </a:endParaRPr>
          </a:p>
        </p:txBody>
      </p:sp>
      <p:sp>
        <p:nvSpPr>
          <p:cNvPr id="3" name="Titre 1"/>
          <p:cNvSpPr txBox="1">
            <a:spLocks/>
          </p:cNvSpPr>
          <p:nvPr/>
        </p:nvSpPr>
        <p:spPr>
          <a:xfrm>
            <a:off x="470262" y="3683729"/>
            <a:ext cx="10959737" cy="236437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3200" b="1" dirty="0">
                <a:latin typeface="+mn-lt"/>
              </a:rPr>
              <a:t>L</a:t>
            </a:r>
            <a:r>
              <a:rPr lang="fr-FR" sz="3200" b="1" dirty="0" smtClean="0">
                <a:latin typeface="+mn-lt"/>
              </a:rPr>
              <a:t>es </a:t>
            </a:r>
            <a:r>
              <a:rPr lang="fr-FR" sz="3200" b="1" dirty="0">
                <a:latin typeface="+mn-lt"/>
              </a:rPr>
              <a:t>propriétés visuelles </a:t>
            </a:r>
            <a:r>
              <a:rPr lang="fr-FR" sz="3200" dirty="0">
                <a:latin typeface="+mn-lt"/>
              </a:rPr>
              <a:t>des mots réfèrent aux particularités orthographiques propres à chacun des mots, en l’absence d’indices phonologiques ou morphologiques indiquant leur </a:t>
            </a:r>
            <a:r>
              <a:rPr lang="fr-FR" sz="3200" dirty="0" smtClean="0">
                <a:latin typeface="+mn-lt"/>
              </a:rPr>
              <a:t>présence</a:t>
            </a:r>
          </a:p>
          <a:p>
            <a:endParaRPr lang="fr-FR" sz="3200" dirty="0" smtClean="0">
              <a:latin typeface="+mn-lt"/>
            </a:endParaRPr>
          </a:p>
          <a:p>
            <a:r>
              <a:rPr lang="fr-FR" sz="3200" dirty="0" smtClean="0">
                <a:solidFill>
                  <a:srgbClr val="00B050"/>
                </a:solidFill>
                <a:latin typeface="+mn-lt"/>
              </a:rPr>
              <a:t>Ex: dans </a:t>
            </a:r>
            <a:r>
              <a:rPr lang="fr-FR" sz="3200" dirty="0">
                <a:solidFill>
                  <a:srgbClr val="00B050"/>
                </a:solidFill>
                <a:latin typeface="+mn-lt"/>
              </a:rPr>
              <a:t>le mot « ballon », la consonne « l » est </a:t>
            </a:r>
            <a:r>
              <a:rPr lang="fr-FR" sz="3200" dirty="0" smtClean="0">
                <a:solidFill>
                  <a:srgbClr val="00B050"/>
                </a:solidFill>
                <a:latin typeface="+mn-lt"/>
              </a:rPr>
              <a:t>doublée</a:t>
            </a:r>
          </a:p>
          <a:p>
            <a:endParaRPr lang="fr-FR" sz="3200" dirty="0">
              <a:latin typeface="+mn-lt"/>
            </a:endParaRPr>
          </a:p>
        </p:txBody>
      </p:sp>
    </p:spTree>
    <p:extLst>
      <p:ext uri="{BB962C8B-B14F-4D97-AF65-F5344CB8AC3E}">
        <p14:creationId xmlns:p14="http://schemas.microsoft.com/office/powerpoint/2010/main" val="605485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678877"/>
            <a:ext cx="10058400" cy="795251"/>
          </a:xfrm>
        </p:spPr>
        <p:txBody>
          <a:bodyPr/>
          <a:lstStyle/>
          <a:p>
            <a:r>
              <a:rPr lang="fr-FR" dirty="0" smtClean="0">
                <a:solidFill>
                  <a:srgbClr val="0070C0"/>
                </a:solidFill>
              </a:rPr>
              <a:t>Exemples d’activités :</a:t>
            </a:r>
            <a:endParaRPr lang="fr-FR" dirty="0">
              <a:solidFill>
                <a:srgbClr val="0070C0"/>
              </a:solidFill>
            </a:endParaRPr>
          </a:p>
        </p:txBody>
      </p:sp>
      <p:sp>
        <p:nvSpPr>
          <p:cNvPr id="3" name="Espace réservé du contenu 2"/>
          <p:cNvSpPr>
            <a:spLocks noGrp="1"/>
          </p:cNvSpPr>
          <p:nvPr>
            <p:ph idx="1"/>
          </p:nvPr>
        </p:nvSpPr>
        <p:spPr>
          <a:xfrm>
            <a:off x="1097280" y="1845734"/>
            <a:ext cx="10058400" cy="4347248"/>
          </a:xfrm>
        </p:spPr>
        <p:txBody>
          <a:bodyPr>
            <a:normAutofit/>
          </a:bodyPr>
          <a:lstStyle/>
          <a:p>
            <a:r>
              <a:rPr lang="fr-FR" sz="3200" dirty="0" smtClean="0"/>
              <a:t>Une progression possible :</a:t>
            </a:r>
          </a:p>
          <a:p>
            <a:r>
              <a:rPr lang="fr-FR" sz="3200" dirty="0" smtClean="0"/>
              <a:t>1. copie à côté</a:t>
            </a:r>
          </a:p>
          <a:p>
            <a:r>
              <a:rPr lang="fr-FR" sz="3200" dirty="0" smtClean="0"/>
              <a:t>2. copie en dessous</a:t>
            </a:r>
          </a:p>
          <a:p>
            <a:r>
              <a:rPr lang="fr-FR" sz="3200" dirty="0" smtClean="0"/>
              <a:t>3. copie au verso</a:t>
            </a:r>
          </a:p>
          <a:p>
            <a:r>
              <a:rPr lang="fr-FR" sz="3200" dirty="0" smtClean="0"/>
              <a:t>4. copie marchée</a:t>
            </a:r>
          </a:p>
          <a:p>
            <a:r>
              <a:rPr lang="fr-FR" sz="3200" dirty="0" smtClean="0"/>
              <a:t>5. copie découpée</a:t>
            </a:r>
          </a:p>
          <a:p>
            <a:r>
              <a:rPr lang="fr-FR" sz="3200" dirty="0" smtClean="0"/>
              <a:t>6. copie surveillée</a:t>
            </a:r>
          </a:p>
          <a:p>
            <a:endParaRPr lang="fr-FR" dirty="0"/>
          </a:p>
        </p:txBody>
      </p:sp>
    </p:spTree>
    <p:extLst>
      <p:ext uri="{BB962C8B-B14F-4D97-AF65-F5344CB8AC3E}">
        <p14:creationId xmlns:p14="http://schemas.microsoft.com/office/powerpoint/2010/main" val="2724110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26471"/>
            <a:ext cx="10058400" cy="781396"/>
          </a:xfrm>
        </p:spPr>
        <p:txBody>
          <a:bodyPr/>
          <a:lstStyle/>
          <a:p>
            <a:r>
              <a:rPr lang="fr-FR" dirty="0" smtClean="0"/>
              <a:t>Copie à côté :</a:t>
            </a:r>
            <a:endParaRPr lang="fr-FR" dirty="0"/>
          </a:p>
        </p:txBody>
      </p:sp>
      <p:grpSp>
        <p:nvGrpSpPr>
          <p:cNvPr id="8" name="Group 2"/>
          <p:cNvGrpSpPr>
            <a:grpSpLocks/>
          </p:cNvGrpSpPr>
          <p:nvPr/>
        </p:nvGrpSpPr>
        <p:grpSpPr bwMode="auto">
          <a:xfrm>
            <a:off x="199292" y="1307867"/>
            <a:ext cx="6705600" cy="4561226"/>
            <a:chOff x="794" y="697"/>
            <a:chExt cx="3792" cy="2780"/>
          </a:xfrm>
        </p:grpSpPr>
        <p:grpSp>
          <p:nvGrpSpPr>
            <p:cNvPr id="9" name="Group 3"/>
            <p:cNvGrpSpPr>
              <a:grpSpLocks/>
            </p:cNvGrpSpPr>
            <p:nvPr/>
          </p:nvGrpSpPr>
          <p:grpSpPr bwMode="auto">
            <a:xfrm>
              <a:off x="802" y="704"/>
              <a:ext cx="3778" cy="2765"/>
              <a:chOff x="802" y="704"/>
              <a:chExt cx="3778" cy="2765"/>
            </a:xfrm>
          </p:grpSpPr>
          <p:sp>
            <p:nvSpPr>
              <p:cNvPr id="10" name="Freeform 4"/>
              <p:cNvSpPr>
                <a:spLocks/>
              </p:cNvSpPr>
              <p:nvPr/>
            </p:nvSpPr>
            <p:spPr bwMode="auto">
              <a:xfrm>
                <a:off x="802" y="704"/>
                <a:ext cx="3778" cy="2765"/>
              </a:xfrm>
              <a:custGeom>
                <a:avLst/>
                <a:gdLst>
                  <a:gd name="T0" fmla="+- 0 802 802"/>
                  <a:gd name="T1" fmla="*/ T0 w 3778"/>
                  <a:gd name="T2" fmla="+- 0 3469 704"/>
                  <a:gd name="T3" fmla="*/ 3469 h 2765"/>
                  <a:gd name="T4" fmla="+- 0 4579 802"/>
                  <a:gd name="T5" fmla="*/ T4 w 3778"/>
                  <a:gd name="T6" fmla="+- 0 3469 704"/>
                  <a:gd name="T7" fmla="*/ 3469 h 2765"/>
                  <a:gd name="T8" fmla="+- 0 4579 802"/>
                  <a:gd name="T9" fmla="*/ T8 w 3778"/>
                  <a:gd name="T10" fmla="+- 0 704 704"/>
                  <a:gd name="T11" fmla="*/ 704 h 2765"/>
                  <a:gd name="T12" fmla="+- 0 802 802"/>
                  <a:gd name="T13" fmla="*/ T12 w 3778"/>
                  <a:gd name="T14" fmla="+- 0 704 704"/>
                  <a:gd name="T15" fmla="*/ 704 h 2765"/>
                  <a:gd name="T16" fmla="+- 0 802 802"/>
                  <a:gd name="T17" fmla="*/ T16 w 3778"/>
                  <a:gd name="T18" fmla="+- 0 3469 704"/>
                  <a:gd name="T19" fmla="*/ 3469 h 2765"/>
                </a:gdLst>
                <a:ahLst/>
                <a:cxnLst>
                  <a:cxn ang="0">
                    <a:pos x="T1" y="T3"/>
                  </a:cxn>
                  <a:cxn ang="0">
                    <a:pos x="T5" y="T7"/>
                  </a:cxn>
                  <a:cxn ang="0">
                    <a:pos x="T9" y="T11"/>
                  </a:cxn>
                  <a:cxn ang="0">
                    <a:pos x="T13" y="T15"/>
                  </a:cxn>
                  <a:cxn ang="0">
                    <a:pos x="T17" y="T19"/>
                  </a:cxn>
                </a:cxnLst>
                <a:rect l="0" t="0" r="r" b="b"/>
                <a:pathLst>
                  <a:path w="3778" h="2765">
                    <a:moveTo>
                      <a:pt x="0" y="2765"/>
                    </a:moveTo>
                    <a:lnTo>
                      <a:pt x="3777" y="2765"/>
                    </a:lnTo>
                    <a:lnTo>
                      <a:pt x="3777" y="0"/>
                    </a:lnTo>
                    <a:lnTo>
                      <a:pt x="0" y="0"/>
                    </a:lnTo>
                    <a:lnTo>
                      <a:pt x="0" y="2765"/>
                    </a:lnTo>
                    <a:close/>
                  </a:path>
                </a:pathLst>
              </a:custGeom>
              <a:noFill/>
              <a:ln w="9144">
                <a:solidFill>
                  <a:srgbClr val="36363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 y="784"/>
                <a:ext cx="3474" cy="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 name="Image 22"/>
          <p:cNvPicPr>
            <a:picLocks noChangeAspect="1"/>
          </p:cNvPicPr>
          <p:nvPr/>
        </p:nvPicPr>
        <p:blipFill>
          <a:blip r:embed="rId3" cstate="print"/>
          <a:stretch>
            <a:fillRect/>
          </a:stretch>
        </p:blipFill>
        <p:spPr>
          <a:xfrm>
            <a:off x="7757853" y="3302889"/>
            <a:ext cx="2522220" cy="2979265"/>
          </a:xfrm>
          <a:prstGeom prst="rect">
            <a:avLst/>
          </a:prstGeom>
        </p:spPr>
      </p:pic>
      <p:pic>
        <p:nvPicPr>
          <p:cNvPr id="25" name="Image 24"/>
          <p:cNvPicPr>
            <a:picLocks noChangeAspect="1"/>
          </p:cNvPicPr>
          <p:nvPr/>
        </p:nvPicPr>
        <p:blipFill>
          <a:blip r:embed="rId4" cstate="print"/>
          <a:stretch>
            <a:fillRect/>
          </a:stretch>
        </p:blipFill>
        <p:spPr>
          <a:xfrm>
            <a:off x="7531117" y="115887"/>
            <a:ext cx="2998338" cy="2981398"/>
          </a:xfrm>
          <a:prstGeom prst="rect">
            <a:avLst/>
          </a:prstGeom>
        </p:spPr>
      </p:pic>
    </p:spTree>
    <p:extLst>
      <p:ext uri="{BB962C8B-B14F-4D97-AF65-F5344CB8AC3E}">
        <p14:creationId xmlns:p14="http://schemas.microsoft.com/office/powerpoint/2010/main" val="67095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Copie en dessous </a:t>
            </a:r>
            <a:endParaRPr lang="fr-FR" dirty="0"/>
          </a:p>
        </p:txBody>
      </p:sp>
      <p:sp>
        <p:nvSpPr>
          <p:cNvPr id="3" name="Espace réservé du contenu 2"/>
          <p:cNvSpPr>
            <a:spLocks noGrp="1"/>
          </p:cNvSpPr>
          <p:nvPr>
            <p:ph idx="1"/>
          </p:nvPr>
        </p:nvSpPr>
        <p:spPr/>
        <p:txBody>
          <a:bodyPr/>
          <a:lstStyle/>
          <a:p>
            <a:r>
              <a:rPr lang="en-US" sz="3200" u="sng" dirty="0" err="1"/>
              <a:t>Modalités</a:t>
            </a:r>
            <a:r>
              <a:rPr lang="en-US" sz="3200" u="sng" dirty="0"/>
              <a:t> </a:t>
            </a:r>
            <a:r>
              <a:rPr lang="en-US" sz="3200" u="sng" dirty="0" smtClean="0"/>
              <a:t>:</a:t>
            </a:r>
          </a:p>
          <a:p>
            <a:r>
              <a:rPr lang="en-US" sz="3200" dirty="0" smtClean="0"/>
              <a:t>Même </a:t>
            </a:r>
            <a:r>
              <a:rPr lang="en-US" sz="3200" dirty="0" err="1" smtClean="0"/>
              <a:t>déroulement</a:t>
            </a:r>
            <a:r>
              <a:rPr lang="en-US" sz="3200" dirty="0" smtClean="0"/>
              <a:t> avec cache horizontal :</a:t>
            </a:r>
            <a:endParaRPr lang="fr-FR" sz="3200" dirty="0"/>
          </a:p>
          <a:p>
            <a:r>
              <a:rPr lang="en-US" sz="3200" dirty="0"/>
              <a:t>On </a:t>
            </a:r>
            <a:r>
              <a:rPr lang="en-US" sz="3200" dirty="0" err="1"/>
              <a:t>donne</a:t>
            </a:r>
            <a:r>
              <a:rPr lang="en-US" sz="3200" dirty="0"/>
              <a:t> à chaque </a:t>
            </a:r>
            <a:r>
              <a:rPr lang="en-US" sz="3200" dirty="0" err="1"/>
              <a:t>élève</a:t>
            </a:r>
            <a:r>
              <a:rPr lang="en-US" sz="3200" dirty="0"/>
              <a:t> une </a:t>
            </a:r>
            <a:r>
              <a:rPr lang="en-US" sz="3200" dirty="0" err="1"/>
              <a:t>liste</a:t>
            </a:r>
            <a:r>
              <a:rPr lang="en-US" sz="3200" dirty="0"/>
              <a:t> de </a:t>
            </a:r>
            <a:r>
              <a:rPr lang="en-US" sz="3200" dirty="0" err="1"/>
              <a:t>quelques</a:t>
            </a:r>
            <a:r>
              <a:rPr lang="en-US" sz="3200" dirty="0"/>
              <a:t> phrases </a:t>
            </a:r>
            <a:r>
              <a:rPr lang="en-US" sz="3200" dirty="0" err="1"/>
              <a:t>constituant</a:t>
            </a:r>
            <a:r>
              <a:rPr lang="en-US" sz="3200" dirty="0"/>
              <a:t> un petit texte </a:t>
            </a:r>
            <a:r>
              <a:rPr lang="en-US" sz="3200" dirty="0" err="1"/>
              <a:t>connu</a:t>
            </a:r>
            <a:r>
              <a:rPr lang="en-US" sz="3200" dirty="0"/>
              <a:t> des </a:t>
            </a:r>
            <a:r>
              <a:rPr lang="en-US" sz="3200" dirty="0" err="1"/>
              <a:t>élèves</a:t>
            </a:r>
            <a:r>
              <a:rPr lang="en-US" sz="3200" dirty="0"/>
              <a:t> et une feuille de </a:t>
            </a:r>
            <a:r>
              <a:rPr lang="en-US" sz="3200" dirty="0" err="1"/>
              <a:t>bristol</a:t>
            </a:r>
            <a:r>
              <a:rPr lang="en-US" sz="3200" dirty="0"/>
              <a:t> </a:t>
            </a:r>
            <a:r>
              <a:rPr lang="en-US" sz="3200" dirty="0" err="1"/>
              <a:t>présentant</a:t>
            </a:r>
            <a:r>
              <a:rPr lang="en-US" sz="3200" dirty="0"/>
              <a:t> une </a:t>
            </a:r>
            <a:r>
              <a:rPr lang="en-US" sz="3200" dirty="0" err="1"/>
              <a:t>fenêtre</a:t>
            </a:r>
            <a:r>
              <a:rPr lang="en-US" sz="3200" dirty="0"/>
              <a:t> </a:t>
            </a:r>
            <a:r>
              <a:rPr lang="en-US" sz="3200" dirty="0" err="1"/>
              <a:t>horizontale</a:t>
            </a:r>
            <a:r>
              <a:rPr lang="en-US" sz="3200" dirty="0"/>
              <a:t> qui, par </a:t>
            </a:r>
            <a:r>
              <a:rPr lang="en-US" sz="3200" dirty="0" err="1"/>
              <a:t>glissement</a:t>
            </a:r>
            <a:r>
              <a:rPr lang="en-US" sz="3200" dirty="0"/>
              <a:t>, </a:t>
            </a:r>
            <a:r>
              <a:rPr lang="en-US" sz="3200" dirty="0" err="1"/>
              <a:t>permet</a:t>
            </a:r>
            <a:r>
              <a:rPr lang="en-US" sz="3200" dirty="0"/>
              <a:t> </a:t>
            </a:r>
            <a:r>
              <a:rPr lang="en-US" sz="3200" dirty="0" err="1"/>
              <a:t>soit</a:t>
            </a:r>
            <a:r>
              <a:rPr lang="en-US" sz="3200" dirty="0"/>
              <a:t> de lire la phrase </a:t>
            </a:r>
            <a:r>
              <a:rPr lang="en-US" sz="3200" dirty="0" err="1"/>
              <a:t>soit</a:t>
            </a:r>
            <a:r>
              <a:rPr lang="en-US" sz="3200" dirty="0"/>
              <a:t> de la </a:t>
            </a:r>
            <a:r>
              <a:rPr lang="en-US" sz="3200" dirty="0" err="1"/>
              <a:t>recopier</a:t>
            </a:r>
            <a:r>
              <a:rPr lang="en-US" sz="3200" dirty="0"/>
              <a:t> en </a:t>
            </a:r>
            <a:r>
              <a:rPr lang="en-US" sz="3200" dirty="0" err="1"/>
              <a:t>dessous</a:t>
            </a:r>
            <a:r>
              <a:rPr lang="en-US" sz="3200" dirty="0"/>
              <a:t> du </a:t>
            </a:r>
            <a:r>
              <a:rPr lang="en-US" sz="3200" dirty="0">
                <a:hlinkClick r:id="rId2" action="ppaction://hlinkfile"/>
              </a:rPr>
              <a:t>modèle</a:t>
            </a:r>
            <a:r>
              <a:rPr lang="en-US" sz="3200" dirty="0"/>
              <a:t>.</a:t>
            </a:r>
            <a:endParaRPr lang="fr-FR" sz="3200" dirty="0"/>
          </a:p>
          <a:p>
            <a:endParaRPr lang="fr-FR" dirty="0"/>
          </a:p>
        </p:txBody>
      </p:sp>
    </p:spTree>
    <p:extLst>
      <p:ext uri="{BB962C8B-B14F-4D97-AF65-F5344CB8AC3E}">
        <p14:creationId xmlns:p14="http://schemas.microsoft.com/office/powerpoint/2010/main" val="2436998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415634"/>
            <a:ext cx="10058400" cy="601287"/>
          </a:xfrm>
        </p:spPr>
        <p:txBody>
          <a:bodyPr>
            <a:normAutofit fontScale="90000"/>
          </a:bodyPr>
          <a:lstStyle/>
          <a:p>
            <a:r>
              <a:rPr lang="fr-FR" dirty="0" smtClean="0"/>
              <a:t>Copie au verso</a:t>
            </a:r>
            <a:endParaRPr lang="fr-FR" dirty="0"/>
          </a:p>
        </p:txBody>
      </p:sp>
      <p:sp>
        <p:nvSpPr>
          <p:cNvPr id="3" name="Espace réservé du contenu 2"/>
          <p:cNvSpPr>
            <a:spLocks noGrp="1"/>
          </p:cNvSpPr>
          <p:nvPr>
            <p:ph idx="1"/>
          </p:nvPr>
        </p:nvSpPr>
        <p:spPr/>
        <p:txBody>
          <a:bodyPr>
            <a:normAutofit/>
          </a:bodyPr>
          <a:lstStyle/>
          <a:p>
            <a:r>
              <a:rPr lang="fr-FR" sz="3200" dirty="0"/>
              <a:t>Modalités :</a:t>
            </a:r>
          </a:p>
          <a:p>
            <a:r>
              <a:rPr lang="fr-FR" sz="3200" dirty="0"/>
              <a:t>On donne à chacun, sur une feuille lignée, un petit texte de plusieurs lignes connu et compris des élèves. Le texte pourra être lu auparavant à haute voix par l’enseignant.</a:t>
            </a:r>
          </a:p>
          <a:p>
            <a:r>
              <a:rPr lang="fr-FR" sz="3200" dirty="0"/>
              <a:t>La consigne est de recopier ce texte au verso de la feuille.</a:t>
            </a:r>
          </a:p>
          <a:p>
            <a:endParaRPr lang="fr-FR" sz="3200" dirty="0"/>
          </a:p>
        </p:txBody>
      </p:sp>
    </p:spTree>
    <p:extLst>
      <p:ext uri="{BB962C8B-B14F-4D97-AF65-F5344CB8AC3E}">
        <p14:creationId xmlns:p14="http://schemas.microsoft.com/office/powerpoint/2010/main" val="729287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pprendre à copier en classedédoublée REP @DSDEN31- en toute autonomie, lélève cache son 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719175" y="388141"/>
            <a:ext cx="10641551" cy="5852853"/>
          </a:xfrm>
          <a:prstGeom prst="rect">
            <a:avLst/>
          </a:prstGeom>
        </p:spPr>
      </p:pic>
    </p:spTree>
    <p:extLst>
      <p:ext uri="{BB962C8B-B14F-4D97-AF65-F5344CB8AC3E}">
        <p14:creationId xmlns:p14="http://schemas.microsoft.com/office/powerpoint/2010/main" val="3515030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40323"/>
            <a:ext cx="10058400" cy="698269"/>
          </a:xfrm>
        </p:spPr>
        <p:txBody>
          <a:bodyPr>
            <a:normAutofit fontScale="90000"/>
          </a:bodyPr>
          <a:lstStyle/>
          <a:p>
            <a:r>
              <a:rPr lang="fr-FR" dirty="0" smtClean="0"/>
              <a:t>Copie marchée</a:t>
            </a:r>
            <a:endParaRPr lang="fr-FR" dirty="0"/>
          </a:p>
        </p:txBody>
      </p:sp>
      <p:sp>
        <p:nvSpPr>
          <p:cNvPr id="3" name="Espace réservé du contenu 2"/>
          <p:cNvSpPr>
            <a:spLocks noGrp="1"/>
          </p:cNvSpPr>
          <p:nvPr>
            <p:ph idx="1"/>
          </p:nvPr>
        </p:nvSpPr>
        <p:spPr/>
        <p:txBody>
          <a:bodyPr>
            <a:normAutofit/>
          </a:bodyPr>
          <a:lstStyle/>
          <a:p>
            <a:r>
              <a:rPr lang="fr-FR" sz="3200" dirty="0" smtClean="0"/>
              <a:t>Texte </a:t>
            </a:r>
            <a:r>
              <a:rPr lang="fr-FR" sz="3200" dirty="0"/>
              <a:t>caché derrière un </a:t>
            </a:r>
            <a:r>
              <a:rPr lang="fr-FR" sz="3200" dirty="0" smtClean="0"/>
              <a:t>paravent. </a:t>
            </a:r>
            <a:r>
              <a:rPr lang="fr-FR" sz="3200" dirty="0"/>
              <a:t>Les élèves passent derrière voir le texte et repartent écrire à leur place. Ils ont </a:t>
            </a:r>
            <a:r>
              <a:rPr lang="fr-FR" sz="3200" dirty="0" smtClean="0"/>
              <a:t>des </a:t>
            </a:r>
            <a:r>
              <a:rPr lang="fr-FR" sz="3200" dirty="0"/>
              <a:t>tickets de passage. À chaque passage on donne un ticket. Objectif : le moins de tickets utilisés et le moins d erreurs</a:t>
            </a:r>
          </a:p>
        </p:txBody>
      </p:sp>
    </p:spTree>
    <p:extLst>
      <p:ext uri="{BB962C8B-B14F-4D97-AF65-F5344CB8AC3E}">
        <p14:creationId xmlns:p14="http://schemas.microsoft.com/office/powerpoint/2010/main" val="29937595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2616"/>
            <a:ext cx="10058400" cy="725978"/>
          </a:xfrm>
        </p:spPr>
        <p:txBody>
          <a:bodyPr/>
          <a:lstStyle/>
          <a:p>
            <a:r>
              <a:rPr lang="fr-FR" dirty="0" smtClean="0"/>
              <a:t>Copie découpée</a:t>
            </a:r>
            <a:endParaRPr lang="fr-FR" dirty="0"/>
          </a:p>
        </p:txBody>
      </p:sp>
      <p:sp>
        <p:nvSpPr>
          <p:cNvPr id="3" name="Espace réservé du contenu 2"/>
          <p:cNvSpPr>
            <a:spLocks noGrp="1"/>
          </p:cNvSpPr>
          <p:nvPr>
            <p:ph idx="1"/>
          </p:nvPr>
        </p:nvSpPr>
        <p:spPr/>
        <p:txBody>
          <a:bodyPr/>
          <a:lstStyle/>
          <a:p>
            <a:r>
              <a:rPr lang="en-US" sz="3200" dirty="0"/>
              <a:t>L’élève doit découper ce texte en morceaux mémorisables. Quand tout le monde a découpé son texte, la copie peut commencer :</a:t>
            </a:r>
            <a:endParaRPr lang="fr-FR" sz="3200" dirty="0"/>
          </a:p>
          <a:p>
            <a:pPr lvl="0"/>
            <a:r>
              <a:rPr lang="en-US" sz="3200" dirty="0"/>
              <a:t>L</a:t>
            </a:r>
            <a:r>
              <a:rPr lang="en-US" sz="3200" dirty="0" smtClean="0"/>
              <a:t>’élève </a:t>
            </a:r>
            <a:r>
              <a:rPr lang="en-US" sz="3200" dirty="0"/>
              <a:t>lit le premier morceau, puis le détruit en le déchirant,</a:t>
            </a:r>
            <a:endParaRPr lang="fr-FR" sz="3200" dirty="0"/>
          </a:p>
          <a:p>
            <a:pPr lvl="0"/>
            <a:r>
              <a:rPr lang="en-US" sz="3200" dirty="0"/>
              <a:t>E</a:t>
            </a:r>
            <a:r>
              <a:rPr lang="en-US" sz="3200" dirty="0" smtClean="0"/>
              <a:t>nsuite</a:t>
            </a:r>
            <a:r>
              <a:rPr lang="en-US" sz="3200" dirty="0"/>
              <a:t>, il recopie cette partie du texte qu’il a mémorisé sur son </a:t>
            </a:r>
            <a:r>
              <a:rPr lang="en-US" sz="3200" dirty="0" smtClean="0"/>
              <a:t>cahier, il </a:t>
            </a:r>
            <a:r>
              <a:rPr lang="en-US" sz="3200" dirty="0"/>
              <a:t>procède de même pour tous les autres morceaux.</a:t>
            </a:r>
            <a:endParaRPr lang="fr-FR" sz="3200" dirty="0"/>
          </a:p>
          <a:p>
            <a:endParaRPr lang="fr-FR" dirty="0"/>
          </a:p>
        </p:txBody>
      </p:sp>
    </p:spTree>
    <p:extLst>
      <p:ext uri="{BB962C8B-B14F-4D97-AF65-F5344CB8AC3E}">
        <p14:creationId xmlns:p14="http://schemas.microsoft.com/office/powerpoint/2010/main" val="1562682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u="sng" dirty="0"/>
              <a:t>La c</a:t>
            </a:r>
            <a:r>
              <a:rPr lang="en-US" u="sng" dirty="0" smtClean="0"/>
              <a:t>opie </a:t>
            </a:r>
            <a:r>
              <a:rPr lang="en-US" u="sng" dirty="0"/>
              <a:t>« surveillée en binôme » à partir d’un texte affiché au tableau</a:t>
            </a:r>
            <a:endParaRPr lang="fr-FR" u="sng" dirty="0"/>
          </a:p>
        </p:txBody>
      </p:sp>
      <p:sp>
        <p:nvSpPr>
          <p:cNvPr id="3" name="Espace réservé du contenu 2"/>
          <p:cNvSpPr>
            <a:spLocks noGrp="1"/>
          </p:cNvSpPr>
          <p:nvPr>
            <p:ph idx="1"/>
          </p:nvPr>
        </p:nvSpPr>
        <p:spPr>
          <a:xfrm>
            <a:off x="1097280" y="1901153"/>
            <a:ext cx="10058400" cy="4023360"/>
          </a:xfrm>
        </p:spPr>
        <p:txBody>
          <a:bodyPr>
            <a:normAutofit fontScale="92500"/>
          </a:bodyPr>
          <a:lstStyle/>
          <a:p>
            <a:r>
              <a:rPr lang="en-US" sz="3200" dirty="0"/>
              <a:t>La classe est divisée en deux : les copieurs et les surveillants.</a:t>
            </a:r>
            <a:endParaRPr lang="fr-FR" sz="3200" dirty="0"/>
          </a:p>
          <a:p>
            <a:r>
              <a:rPr lang="en-US" sz="3200" dirty="0"/>
              <a:t>Les copieurs s’installent face au tableau, chaque surveillant s’installe face à un copieur avec une feuille de papier et un stylo.</a:t>
            </a:r>
            <a:endParaRPr lang="fr-FR" sz="3200" dirty="0"/>
          </a:p>
          <a:p>
            <a:pPr lvl="0"/>
            <a:r>
              <a:rPr lang="en-US" sz="3200" dirty="0" smtClean="0"/>
              <a:t>Le </a:t>
            </a:r>
            <a:r>
              <a:rPr lang="en-US" sz="3200" dirty="0"/>
              <a:t>surveillant note le nombre de fois où le copieur lève la tête pour prendre une information sur le tableau (il peut aussi – quand l’activité est bien installée – noter sur le texte les endroits où le copieur s’est arrêté pour regarder le tableau),</a:t>
            </a:r>
            <a:endParaRPr lang="fr-FR" sz="3200" dirty="0"/>
          </a:p>
          <a:p>
            <a:pPr lvl="0"/>
            <a:r>
              <a:rPr lang="en-US" sz="3200" dirty="0"/>
              <a:t>à la fin de la copie, il note le temps écoulé et contrôle la </a:t>
            </a:r>
            <a:r>
              <a:rPr lang="en-US" sz="3200" dirty="0" smtClean="0"/>
              <a:t>copie</a:t>
            </a:r>
            <a:endParaRPr lang="fr-FR" sz="3200" dirty="0"/>
          </a:p>
          <a:p>
            <a:endParaRPr lang="fr-FR" dirty="0"/>
          </a:p>
        </p:txBody>
      </p:sp>
    </p:spTree>
    <p:extLst>
      <p:ext uri="{BB962C8B-B14F-4D97-AF65-F5344CB8AC3E}">
        <p14:creationId xmlns:p14="http://schemas.microsoft.com/office/powerpoint/2010/main" val="3193788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activités de copie …</a:t>
            </a:r>
            <a:endParaRPr lang="fr-FR" dirty="0"/>
          </a:p>
        </p:txBody>
      </p:sp>
      <p:sp>
        <p:nvSpPr>
          <p:cNvPr id="3" name="Espace réservé du contenu 2"/>
          <p:cNvSpPr>
            <a:spLocks noGrp="1"/>
          </p:cNvSpPr>
          <p:nvPr>
            <p:ph idx="1"/>
          </p:nvPr>
        </p:nvSpPr>
        <p:spPr/>
        <p:txBody>
          <a:bodyPr>
            <a:normAutofit/>
          </a:bodyPr>
          <a:lstStyle/>
          <a:p>
            <a:endParaRPr lang="fr-FR" sz="3600" dirty="0" smtClean="0"/>
          </a:p>
          <a:p>
            <a:r>
              <a:rPr lang="fr-FR" sz="3600" dirty="0" smtClean="0">
                <a:hlinkClick r:id="rId2" action="ppaction://hlinkfile"/>
              </a:rPr>
              <a:t>http</a:t>
            </a:r>
            <a:r>
              <a:rPr lang="fr-FR" sz="3600" dirty="0">
                <a:hlinkClick r:id="rId2" action="ppaction://hlinkfile"/>
              </a:rPr>
              <a:t>://www.circ-ien-saint-louis.ac-strasbourg.fr/IMG/pdf/activites-copie-ien-creusot-2.pdf</a:t>
            </a:r>
            <a:endParaRPr lang="fr-FR" sz="3600" dirty="0"/>
          </a:p>
        </p:txBody>
      </p:sp>
    </p:spTree>
    <p:extLst>
      <p:ext uri="{BB962C8B-B14F-4D97-AF65-F5344CB8AC3E}">
        <p14:creationId xmlns:p14="http://schemas.microsoft.com/office/powerpoint/2010/main" val="389874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60219"/>
            <a:ext cx="10058400" cy="781396"/>
          </a:xfrm>
        </p:spPr>
        <p:txBody>
          <a:bodyPr/>
          <a:lstStyle/>
          <a:p>
            <a:pPr algn="ctr"/>
            <a:r>
              <a:rPr lang="fr-FR" dirty="0" smtClean="0"/>
              <a:t>Un outil : scriptum</a:t>
            </a:r>
            <a:endParaRPr lang="fr-FR" dirty="0"/>
          </a:p>
        </p:txBody>
      </p:sp>
      <p:sp>
        <p:nvSpPr>
          <p:cNvPr id="3" name="Espace réservé du contenu 2"/>
          <p:cNvSpPr>
            <a:spLocks noGrp="1"/>
          </p:cNvSpPr>
          <p:nvPr>
            <p:ph idx="1"/>
          </p:nvPr>
        </p:nvSpPr>
        <p:spPr>
          <a:xfrm>
            <a:off x="332509" y="1845734"/>
            <a:ext cx="11402291" cy="4347248"/>
          </a:xfrm>
        </p:spPr>
        <p:txBody>
          <a:bodyPr>
            <a:normAutofit/>
          </a:bodyPr>
          <a:lstStyle/>
          <a:p>
            <a:endParaRPr lang="fr-FR" sz="3200" dirty="0" smtClean="0"/>
          </a:p>
          <a:p>
            <a:r>
              <a:rPr lang="fr-FR" sz="3200" dirty="0" smtClean="0"/>
              <a:t>32 </a:t>
            </a:r>
            <a:r>
              <a:rPr lang="fr-FR" sz="3200" dirty="0"/>
              <a:t>séances d'enseignement, courtes, de 10 à 20 minutes par jour, utilisables en collectif, s'adressant à tous les élèves, avec un matériel différencié selon les niveaux</a:t>
            </a:r>
            <a:r>
              <a:rPr lang="fr-FR" sz="3200" dirty="0" smtClean="0"/>
              <a:t>.</a:t>
            </a:r>
          </a:p>
          <a:p>
            <a:r>
              <a:rPr lang="fr-FR" sz="3200" dirty="0" smtClean="0"/>
              <a:t>Objectifs :</a:t>
            </a:r>
          </a:p>
          <a:p>
            <a:r>
              <a:rPr lang="fr-FR" sz="3200" dirty="0"/>
              <a:t>•	apprendre à copier vite et bien</a:t>
            </a:r>
          </a:p>
          <a:p>
            <a:r>
              <a:rPr lang="fr-FR" sz="3200" dirty="0"/>
              <a:t>•	développer des stratégies pour mémoriser l’orthographe lexicale</a:t>
            </a:r>
          </a:p>
          <a:p>
            <a:endParaRPr lang="fr-FR" sz="3200" dirty="0"/>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1193" y="96982"/>
            <a:ext cx="1676269" cy="2369127"/>
          </a:xfrm>
          <a:prstGeom prst="rect">
            <a:avLst/>
          </a:prstGeom>
        </p:spPr>
      </p:pic>
    </p:spTree>
    <p:extLst>
      <p:ext uri="{BB962C8B-B14F-4D97-AF65-F5344CB8AC3E}">
        <p14:creationId xmlns:p14="http://schemas.microsoft.com/office/powerpoint/2010/main" val="283439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5943" y="744580"/>
            <a:ext cx="11051177" cy="2554545"/>
          </a:xfrm>
          <a:prstGeom prst="rect">
            <a:avLst/>
          </a:prstGeom>
          <a:noFill/>
        </p:spPr>
        <p:txBody>
          <a:bodyPr wrap="square" rtlCol="0">
            <a:spAutoFit/>
          </a:bodyPr>
          <a:lstStyle/>
          <a:p>
            <a:pPr algn="ctr"/>
            <a:r>
              <a:rPr lang="fr-FR" sz="3200" dirty="0" smtClean="0"/>
              <a:t>Ils n’arrivent jamais à mémoriser l’orthographe des mots.</a:t>
            </a:r>
          </a:p>
          <a:p>
            <a:pPr algn="ctr"/>
            <a:r>
              <a:rPr lang="fr-FR" sz="3200" dirty="0" smtClean="0"/>
              <a:t>Ils ont beau les écrire 50 fois le lendemain, ils ont tout oublié.</a:t>
            </a:r>
          </a:p>
          <a:p>
            <a:pPr algn="ctr"/>
            <a:endParaRPr lang="fr-FR" sz="3200" dirty="0"/>
          </a:p>
          <a:p>
            <a:pPr algn="ctr"/>
            <a:endParaRPr lang="fr-FR" sz="3200" dirty="0" smtClean="0"/>
          </a:p>
          <a:p>
            <a:pPr algn="ctr"/>
            <a:endParaRPr lang="fr-FR" sz="3200" dirty="0"/>
          </a:p>
        </p:txBody>
      </p:sp>
      <p:pic>
        <p:nvPicPr>
          <p:cNvPr id="4" name="Image 3" descr="Aider les élèves à utiliser leur mémoire visuelle pour mémoriser l'orthographe des mo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297" y="2595562"/>
            <a:ext cx="3409405" cy="3321912"/>
          </a:xfrm>
          <a:prstGeom prst="rect">
            <a:avLst/>
          </a:prstGeom>
          <a:noFill/>
          <a:ln>
            <a:noFill/>
          </a:ln>
        </p:spPr>
      </p:pic>
    </p:spTree>
    <p:extLst>
      <p:ext uri="{BB962C8B-B14F-4D97-AF65-F5344CB8AC3E}">
        <p14:creationId xmlns:p14="http://schemas.microsoft.com/office/powerpoint/2010/main" val="3883942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346364"/>
            <a:ext cx="11554691" cy="5693866"/>
          </a:xfrm>
          <a:prstGeom prst="rect">
            <a:avLst/>
          </a:prstGeom>
        </p:spPr>
        <p:txBody>
          <a:bodyPr wrap="square">
            <a:spAutoFit/>
          </a:bodyPr>
          <a:lstStyle/>
          <a:p>
            <a:pPr algn="ctr"/>
            <a:r>
              <a:rPr lang="fr-FR" sz="2800" dirty="0" smtClean="0">
                <a:solidFill>
                  <a:srgbClr val="FF0000"/>
                </a:solidFill>
              </a:rPr>
              <a:t>32 </a:t>
            </a:r>
            <a:r>
              <a:rPr lang="fr-FR" sz="2800" dirty="0">
                <a:solidFill>
                  <a:srgbClr val="FF0000"/>
                </a:solidFill>
              </a:rPr>
              <a:t>séances </a:t>
            </a:r>
            <a:r>
              <a:rPr lang="fr-FR" sz="2800" dirty="0" smtClean="0"/>
              <a:t>extrêmement détaillées, elles </a:t>
            </a:r>
            <a:r>
              <a:rPr lang="fr-FR" sz="2800" dirty="0"/>
              <a:t>suivent toutes un déroulement identique :</a:t>
            </a:r>
          </a:p>
          <a:p>
            <a:r>
              <a:rPr lang="fr-FR" sz="2800" dirty="0"/>
              <a:t>    </a:t>
            </a:r>
            <a:r>
              <a:rPr lang="fr-FR" sz="2800" dirty="0" smtClean="0"/>
              <a:t>- </a:t>
            </a:r>
            <a:r>
              <a:rPr lang="fr-FR" sz="2800" u="sng" dirty="0" smtClean="0"/>
              <a:t>Une </a:t>
            </a:r>
            <a:r>
              <a:rPr lang="fr-FR" sz="2800" u="sng" dirty="0"/>
              <a:t>phase introductive </a:t>
            </a:r>
            <a:r>
              <a:rPr lang="fr-FR" sz="2800" dirty="0"/>
              <a:t>pour rappeler ce qui a déjà été vu et pour présenter la nouvelle stratégie que les enfants vont apprendre à développer.</a:t>
            </a:r>
          </a:p>
          <a:p>
            <a:r>
              <a:rPr lang="fr-FR" sz="2800" dirty="0"/>
              <a:t>   </a:t>
            </a:r>
            <a:r>
              <a:rPr lang="fr-FR" sz="2800" dirty="0" smtClean="0"/>
              <a:t>-  </a:t>
            </a:r>
            <a:r>
              <a:rPr lang="fr-FR" sz="2800" dirty="0"/>
              <a:t>La séance à proprement parler : </a:t>
            </a:r>
            <a:r>
              <a:rPr lang="fr-FR" sz="2800" u="sng" dirty="0"/>
              <a:t>apprendre la nouvelle stratégie </a:t>
            </a:r>
            <a:r>
              <a:rPr lang="fr-FR" sz="2800" dirty="0"/>
              <a:t>et s’entrainer à l’appliquer, sans oublier la vérification par une correction collective.</a:t>
            </a:r>
          </a:p>
          <a:p>
            <a:r>
              <a:rPr lang="fr-FR" sz="2800" dirty="0"/>
              <a:t>  </a:t>
            </a:r>
            <a:r>
              <a:rPr lang="fr-FR" sz="2800" dirty="0" smtClean="0"/>
              <a:t>-  </a:t>
            </a:r>
            <a:r>
              <a:rPr lang="fr-FR" sz="2800" u="sng" dirty="0" smtClean="0"/>
              <a:t>Un </a:t>
            </a:r>
            <a:r>
              <a:rPr lang="fr-FR" sz="2800" u="sng" dirty="0"/>
              <a:t>retour sur l’activité</a:t>
            </a:r>
            <a:r>
              <a:rPr lang="fr-FR" sz="2800" dirty="0"/>
              <a:t>, permettant de relier ce qui vient d’être appris à tout ce qui a été déjà vu et notamment à l’objectif premier, devenir « copieur expert ».</a:t>
            </a:r>
          </a:p>
          <a:p>
            <a:r>
              <a:rPr lang="fr-FR" sz="2800" dirty="0"/>
              <a:t>   </a:t>
            </a:r>
            <a:r>
              <a:rPr lang="fr-FR" sz="2800" dirty="0" smtClean="0"/>
              <a:t>-  </a:t>
            </a:r>
            <a:r>
              <a:rPr lang="fr-FR" sz="2800" u="sng" dirty="0"/>
              <a:t>Une synthèse </a:t>
            </a:r>
            <a:r>
              <a:rPr lang="fr-FR" sz="2800" dirty="0"/>
              <a:t>de ce qui vient d’être appris (qui servira de trace écrite)</a:t>
            </a:r>
          </a:p>
          <a:p>
            <a:r>
              <a:rPr lang="fr-FR" sz="2800" dirty="0"/>
              <a:t>   </a:t>
            </a:r>
            <a:r>
              <a:rPr lang="fr-FR" sz="2800" dirty="0" smtClean="0"/>
              <a:t>-  </a:t>
            </a:r>
            <a:r>
              <a:rPr lang="fr-FR" sz="2800" dirty="0"/>
              <a:t>« </a:t>
            </a:r>
            <a:r>
              <a:rPr lang="fr-FR" sz="2800" u="sng" dirty="0"/>
              <a:t>Et demain </a:t>
            </a:r>
            <a:r>
              <a:rPr lang="fr-FR" sz="2800" dirty="0"/>
              <a:t>», pour mettre fin à la séance tout en évoquant ce que l’on fera la fois </a:t>
            </a:r>
            <a:r>
              <a:rPr lang="fr-FR" sz="2800" dirty="0">
                <a:hlinkClick r:id="rId2" action="ppaction://hlinkfile"/>
              </a:rPr>
              <a:t>suivante</a:t>
            </a:r>
            <a:r>
              <a:rPr lang="fr-FR" sz="28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52694"/>
            <a:ext cx="10058400" cy="744583"/>
          </a:xfrm>
        </p:spPr>
        <p:txBody>
          <a:bodyPr>
            <a:normAutofit/>
          </a:bodyPr>
          <a:lstStyle/>
          <a:p>
            <a:pPr algn="ctr"/>
            <a:r>
              <a:rPr lang="fr-FR" b="1" dirty="0"/>
              <a:t>Comment savoir d’où vient le souci </a:t>
            </a:r>
            <a:r>
              <a:rPr lang="fr-FR" b="1" dirty="0" smtClean="0"/>
              <a:t>?</a:t>
            </a:r>
            <a:endParaRPr lang="fr-FR" dirty="0"/>
          </a:p>
        </p:txBody>
      </p:sp>
      <p:sp>
        <p:nvSpPr>
          <p:cNvPr id="3" name="Espace réservé du contenu 2"/>
          <p:cNvSpPr>
            <a:spLocks noGrp="1"/>
          </p:cNvSpPr>
          <p:nvPr>
            <p:ph idx="1"/>
          </p:nvPr>
        </p:nvSpPr>
        <p:spPr>
          <a:xfrm>
            <a:off x="600891" y="1845734"/>
            <a:ext cx="11273246" cy="4437500"/>
          </a:xfrm>
        </p:spPr>
        <p:txBody>
          <a:bodyPr>
            <a:noAutofit/>
          </a:bodyPr>
          <a:lstStyle/>
          <a:p>
            <a:endParaRPr lang="fr-FR" sz="900" dirty="0" smtClean="0"/>
          </a:p>
          <a:p>
            <a:r>
              <a:rPr lang="fr-FR" sz="3200" dirty="0" smtClean="0"/>
              <a:t>- Essayer </a:t>
            </a:r>
            <a:r>
              <a:rPr lang="fr-FR" sz="3200" dirty="0"/>
              <a:t>de comprendre quelle </a:t>
            </a:r>
            <a:r>
              <a:rPr lang="fr-FR" sz="3200" b="1" dirty="0"/>
              <a:t>stratégie</a:t>
            </a:r>
            <a:r>
              <a:rPr lang="fr-FR" sz="3200" dirty="0"/>
              <a:t> l'enfant utilise pour tenter de </a:t>
            </a:r>
            <a:r>
              <a:rPr lang="fr-FR" sz="3200" b="1" dirty="0"/>
              <a:t>mémoriser l'orthographe d'un mot</a:t>
            </a:r>
            <a:r>
              <a:rPr lang="fr-FR" sz="3200" dirty="0"/>
              <a:t> qu'on lui présente.</a:t>
            </a:r>
          </a:p>
          <a:p>
            <a:r>
              <a:rPr lang="fr-FR" sz="3200" dirty="0" smtClean="0"/>
              <a:t>- </a:t>
            </a:r>
            <a:r>
              <a:rPr lang="fr-FR" sz="3200" b="1" dirty="0" smtClean="0"/>
              <a:t>Comment </a:t>
            </a:r>
            <a:r>
              <a:rPr lang="fr-FR" sz="3200" b="1" dirty="0"/>
              <a:t>?</a:t>
            </a:r>
            <a:r>
              <a:rPr lang="fr-FR" sz="3200" dirty="0"/>
              <a:t> On peut lui donner une étiquette avec un mot et lui demander de le mémoriser. On lui laisse un peu de temps.</a:t>
            </a:r>
          </a:p>
          <a:p>
            <a:r>
              <a:rPr lang="fr-FR" sz="3200" dirty="0" smtClean="0"/>
              <a:t>- On </a:t>
            </a:r>
            <a:r>
              <a:rPr lang="fr-FR" sz="3200" dirty="0"/>
              <a:t>cache l'étiquette et on lui demande d'écrire le mot. On lui pose alors quelques </a:t>
            </a:r>
            <a:r>
              <a:rPr lang="fr-FR" sz="3200" dirty="0" smtClean="0"/>
              <a:t>questions : </a:t>
            </a:r>
            <a:r>
              <a:rPr lang="fr-FR" sz="3200" b="1" dirty="0" smtClean="0">
                <a:hlinkClick r:id="rId2"/>
              </a:rPr>
              <a:t>métacognition</a:t>
            </a:r>
            <a:r>
              <a:rPr lang="fr-FR" sz="3200" dirty="0" smtClean="0"/>
              <a:t> : Que </a:t>
            </a:r>
            <a:r>
              <a:rPr lang="fr-FR" sz="3200" dirty="0"/>
              <a:t>se passe-t-il dans ta tête quand tu apprends </a:t>
            </a:r>
            <a:r>
              <a:rPr lang="fr-FR" sz="3200" dirty="0" smtClean="0"/>
              <a:t>?</a:t>
            </a:r>
            <a:endParaRPr lang="fr-FR" sz="3200" dirty="0"/>
          </a:p>
        </p:txBody>
      </p:sp>
    </p:spTree>
    <p:extLst>
      <p:ext uri="{BB962C8B-B14F-4D97-AF65-F5344CB8AC3E}">
        <p14:creationId xmlns:p14="http://schemas.microsoft.com/office/powerpoint/2010/main" val="133488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13508"/>
            <a:ext cx="10058400" cy="744583"/>
          </a:xfrm>
        </p:spPr>
        <p:txBody>
          <a:bodyPr/>
          <a:lstStyle/>
          <a:p>
            <a:pPr algn="ctr"/>
            <a:r>
              <a:rPr lang="fr-FR" dirty="0" smtClean="0">
                <a:solidFill>
                  <a:srgbClr val="00B050"/>
                </a:solidFill>
              </a:rPr>
              <a:t>Un exemple : </a:t>
            </a:r>
            <a:endParaRPr lang="fr-FR" dirty="0">
              <a:solidFill>
                <a:srgbClr val="00B050"/>
              </a:solidFill>
            </a:endParaRPr>
          </a:p>
        </p:txBody>
      </p:sp>
      <p:sp>
        <p:nvSpPr>
          <p:cNvPr id="3" name="Espace réservé du contenu 2"/>
          <p:cNvSpPr>
            <a:spLocks noGrp="1"/>
          </p:cNvSpPr>
          <p:nvPr>
            <p:ph idx="1"/>
          </p:nvPr>
        </p:nvSpPr>
        <p:spPr/>
        <p:txBody>
          <a:bodyPr/>
          <a:lstStyle/>
          <a:p>
            <a:r>
              <a:rPr lang="fr-FR" sz="3200" i="1" dirty="0">
                <a:solidFill>
                  <a:srgbClr val="0070C0"/>
                </a:solidFill>
              </a:rPr>
              <a:t>"Comment as-tu fait pour que le mot reste dans ta tête ?"</a:t>
            </a:r>
            <a:endParaRPr lang="fr-FR" sz="3200" dirty="0">
              <a:solidFill>
                <a:srgbClr val="0070C0"/>
              </a:solidFill>
            </a:endParaRPr>
          </a:p>
          <a:p>
            <a:r>
              <a:rPr lang="fr-FR" sz="3200" i="1" dirty="0">
                <a:solidFill>
                  <a:srgbClr val="0070C0"/>
                </a:solidFill>
              </a:rPr>
              <a:t>"Est-ce que tu t'es dit quelque chose, ou tu as vu quelque chose, ou tu as pensé à quelque chose, ou ... ?</a:t>
            </a:r>
            <a:endParaRPr lang="fr-FR" sz="3200" dirty="0">
              <a:solidFill>
                <a:srgbClr val="0070C0"/>
              </a:solidFill>
            </a:endParaRPr>
          </a:p>
          <a:p>
            <a:endParaRPr lang="fr-FR" sz="3200" dirty="0" smtClean="0"/>
          </a:p>
          <a:p>
            <a:r>
              <a:rPr lang="fr-FR" sz="3200" dirty="0" smtClean="0"/>
              <a:t>S'il </a:t>
            </a:r>
            <a:r>
              <a:rPr lang="fr-FR" sz="3200" dirty="0"/>
              <a:t>ne sait pas, on recommence l'exercice en lui demandant de bien prêter attention à ce qui se passe dans sa tête.</a:t>
            </a:r>
          </a:p>
          <a:p>
            <a:endParaRPr lang="fr-FR" dirty="0"/>
          </a:p>
        </p:txBody>
      </p:sp>
      <p:pic>
        <p:nvPicPr>
          <p:cNvPr id="4" name="Image 3" descr="Aider les élèves à utiliser leur mémoire visuelle pour mémoriser l'orthographe des mo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7343" y="173285"/>
            <a:ext cx="1620611" cy="1025028"/>
          </a:xfrm>
          <a:prstGeom prst="rect">
            <a:avLst/>
          </a:prstGeom>
          <a:noFill/>
          <a:ln>
            <a:noFill/>
          </a:ln>
        </p:spPr>
      </p:pic>
    </p:spTree>
    <p:extLst>
      <p:ext uri="{BB962C8B-B14F-4D97-AF65-F5344CB8AC3E}">
        <p14:creationId xmlns:p14="http://schemas.microsoft.com/office/powerpoint/2010/main" val="310775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9269" y="313509"/>
            <a:ext cx="11338560" cy="3539430"/>
          </a:xfrm>
          <a:prstGeom prst="rect">
            <a:avLst/>
          </a:prstGeom>
          <a:noFill/>
        </p:spPr>
        <p:txBody>
          <a:bodyPr wrap="square" rtlCol="0">
            <a:spAutoFit/>
          </a:bodyPr>
          <a:lstStyle/>
          <a:p>
            <a:r>
              <a:rPr lang="fr-FR" sz="3200" dirty="0"/>
              <a:t>Certains enfants n’utilisent que la méthode de </a:t>
            </a:r>
            <a:r>
              <a:rPr lang="fr-FR" sz="3200" b="1" dirty="0" err="1"/>
              <a:t>subvocalisation</a:t>
            </a:r>
            <a:r>
              <a:rPr lang="fr-FR" sz="3200" dirty="0"/>
              <a:t> (Se répéter les lettres dans sa tête ou à voix basse : "LOUP - L - O - U - P") et ne sollicitent donc que la </a:t>
            </a:r>
            <a:r>
              <a:rPr lang="fr-FR" sz="3200" b="1" dirty="0"/>
              <a:t>mémoire auditive</a:t>
            </a:r>
            <a:r>
              <a:rPr lang="fr-FR" sz="3200" dirty="0"/>
              <a:t>. </a:t>
            </a:r>
            <a:endParaRPr lang="fr-FR" sz="3200" dirty="0" smtClean="0"/>
          </a:p>
          <a:p>
            <a:endParaRPr lang="fr-FR" sz="3200" dirty="0"/>
          </a:p>
          <a:p>
            <a:r>
              <a:rPr lang="fr-FR" sz="3200" dirty="0" smtClean="0"/>
              <a:t>Ça </a:t>
            </a:r>
            <a:r>
              <a:rPr lang="fr-FR" sz="3200" dirty="0"/>
              <a:t>peut être efficace sur du court terme </a:t>
            </a:r>
            <a:r>
              <a:rPr lang="fr-FR" sz="3200" dirty="0" smtClean="0"/>
              <a:t>(on </a:t>
            </a:r>
            <a:r>
              <a:rPr lang="fr-FR" sz="3200" dirty="0"/>
              <a:t>se répète les lettres jusqu'au moment de les écrire) mais déjà au bout de quelques heures, tout est oublié.</a:t>
            </a:r>
          </a:p>
        </p:txBody>
      </p:sp>
      <p:pic>
        <p:nvPicPr>
          <p:cNvPr id="3" name="Image 2" descr="Aider les élèves à utiliser leur mémoire visuelle pour mémoriser l'orthographe des mo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834" y="3291840"/>
            <a:ext cx="1972491" cy="2965269"/>
          </a:xfrm>
          <a:prstGeom prst="rect">
            <a:avLst/>
          </a:prstGeom>
          <a:noFill/>
          <a:ln>
            <a:noFill/>
          </a:ln>
        </p:spPr>
      </p:pic>
    </p:spTree>
    <p:extLst>
      <p:ext uri="{BB962C8B-B14F-4D97-AF65-F5344CB8AC3E}">
        <p14:creationId xmlns:p14="http://schemas.microsoft.com/office/powerpoint/2010/main" val="299345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xtrait apprentissage sans erreu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3345" y="251864"/>
            <a:ext cx="11000510" cy="6182956"/>
          </a:xfrm>
          <a:prstGeom prst="rect">
            <a:avLst/>
          </a:prstGeom>
        </p:spPr>
      </p:pic>
    </p:spTree>
    <p:extLst>
      <p:ext uri="{BB962C8B-B14F-4D97-AF65-F5344CB8AC3E}">
        <p14:creationId xmlns:p14="http://schemas.microsoft.com/office/powerpoint/2010/main" val="3890589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1130</TotalTime>
  <Words>1949</Words>
  <Application>Microsoft Office PowerPoint</Application>
  <PresentationFormat>Grand écran</PresentationFormat>
  <Paragraphs>228</Paragraphs>
  <Slides>50</Slides>
  <Notes>4</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50</vt:i4>
      </vt:variant>
    </vt:vector>
  </HeadingPairs>
  <TitlesOfParts>
    <vt:vector size="57" baseType="lpstr">
      <vt:lpstr>Arial</vt:lpstr>
      <vt:lpstr>Calibri</vt:lpstr>
      <vt:lpstr>Calibri Light</vt:lpstr>
      <vt:lpstr>Constantia</vt:lpstr>
      <vt:lpstr>Wingdings</vt:lpstr>
      <vt:lpstr>Wingdings 2</vt:lpstr>
      <vt:lpstr>Rétrospective</vt:lpstr>
      <vt:lpstr>Enseigner l’orthographe lexicale au cycle 2</vt:lpstr>
      <vt:lpstr>Orthographe lexicale</vt:lpstr>
      <vt:lpstr>Système orthographique français   «orthographe opaque » </vt:lpstr>
      <vt:lpstr>Présentation PowerPoint</vt:lpstr>
      <vt:lpstr>Présentation PowerPoint</vt:lpstr>
      <vt:lpstr>Comment savoir d’où vient le souci ?</vt:lpstr>
      <vt:lpstr>Un exemple : </vt:lpstr>
      <vt:lpstr>Présentation PowerPoint</vt:lpstr>
      <vt:lpstr>Présentation PowerPoint</vt:lpstr>
      <vt:lpstr>Les méthodes d’enseignement sans erreur</vt:lpstr>
      <vt:lpstr>La méthode de l’enseignement visuosémantique</vt:lpstr>
      <vt:lpstr>Activités en classe : </vt:lpstr>
      <vt:lpstr>Présentation PowerPoint</vt:lpstr>
      <vt:lpstr>Présentation PowerPoint</vt:lpstr>
      <vt:lpstr>Présentation PowerPoint</vt:lpstr>
      <vt:lpstr>Présentation PowerPoint</vt:lpstr>
      <vt:lpstr>La méthode des régularités orthographiques</vt:lpstr>
      <vt:lpstr>Activités en classe :</vt:lpstr>
      <vt:lpstr>Présentation PowerPoint</vt:lpstr>
      <vt:lpstr>Présentation PowerPoint</vt:lpstr>
      <vt:lpstr>La méthode par exposition répétée</vt:lpstr>
      <vt:lpstr>Activités en classe:</vt:lpstr>
      <vt:lpstr>Jeu mov </vt:lpstr>
      <vt:lpstr>Présentation PowerPoint</vt:lpstr>
      <vt:lpstr>Présentation PowerPoint</vt:lpstr>
      <vt:lpstr>Présentation PowerPoint</vt:lpstr>
      <vt:lpstr>Présentation PowerPoint</vt:lpstr>
      <vt:lpstr>La dictée sans erreur</vt:lpstr>
      <vt:lpstr>Présentation PowerPoint</vt:lpstr>
      <vt:lpstr>La méthode par apprentissage test</vt:lpstr>
      <vt:lpstr>          Quels mots choisir ?  Quelle progressivité au sein du cycle ?</vt:lpstr>
      <vt:lpstr>Présentation PowerPoint</vt:lpstr>
      <vt:lpstr>La copie au service de l’orthographe lexicale</vt:lpstr>
      <vt:lpstr>Présentation PowerPoint</vt:lpstr>
      <vt:lpstr>Présentation PowerPoint</vt:lpstr>
      <vt:lpstr>Présentation PowerPoint</vt:lpstr>
      <vt:lpstr>Pourquoi apprendre à copier?</vt:lpstr>
      <vt:lpstr>Entraînement à la rapidité</vt:lpstr>
      <vt:lpstr>Quelques principes :</vt:lpstr>
      <vt:lpstr>Exemples d’activités :</vt:lpstr>
      <vt:lpstr>Copie à côté :</vt:lpstr>
      <vt:lpstr>Copie en dessous </vt:lpstr>
      <vt:lpstr>Copie au verso</vt:lpstr>
      <vt:lpstr>Présentation PowerPoint</vt:lpstr>
      <vt:lpstr>Copie marchée</vt:lpstr>
      <vt:lpstr>Copie découpée</vt:lpstr>
      <vt:lpstr>La copie « surveillée en binôme » à partir d’un texte affiché au tableau</vt:lpstr>
      <vt:lpstr>Autres activités de copie …</vt:lpstr>
      <vt:lpstr>Un outil : scriptum</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l’orthographe au cycle 2</dc:title>
  <dc:creator>Stéphanie</dc:creator>
  <cp:lastModifiedBy>Stéphanie</cp:lastModifiedBy>
  <cp:revision>94</cp:revision>
  <dcterms:created xsi:type="dcterms:W3CDTF">2019-01-11T14:08:35Z</dcterms:created>
  <dcterms:modified xsi:type="dcterms:W3CDTF">2019-01-31T15:07:57Z</dcterms:modified>
</cp:coreProperties>
</file>